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32.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35.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36.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348" r:id="rId3"/>
    <p:sldId id="349" r:id="rId4"/>
    <p:sldId id="373" r:id="rId5"/>
    <p:sldId id="374" r:id="rId6"/>
    <p:sldId id="354" r:id="rId7"/>
    <p:sldId id="357" r:id="rId8"/>
    <p:sldId id="377" r:id="rId9"/>
    <p:sldId id="380" r:id="rId10"/>
    <p:sldId id="381" r:id="rId11"/>
    <p:sldId id="384" r:id="rId12"/>
    <p:sldId id="385" r:id="rId13"/>
    <p:sldId id="382" r:id="rId14"/>
    <p:sldId id="386" r:id="rId15"/>
    <p:sldId id="383" r:id="rId16"/>
    <p:sldId id="387" r:id="rId17"/>
    <p:sldId id="309" r:id="rId18"/>
    <p:sldId id="335" r:id="rId19"/>
    <p:sldId id="365" r:id="rId20"/>
    <p:sldId id="336" r:id="rId21"/>
    <p:sldId id="319" r:id="rId22"/>
    <p:sldId id="342" r:id="rId23"/>
    <p:sldId id="343" r:id="rId24"/>
    <p:sldId id="344" r:id="rId25"/>
    <p:sldId id="308" r:id="rId26"/>
    <p:sldId id="378" r:id="rId27"/>
    <p:sldId id="367" r:id="rId28"/>
    <p:sldId id="338" r:id="rId29"/>
    <p:sldId id="339" r:id="rId30"/>
    <p:sldId id="314" r:id="rId31"/>
    <p:sldId id="340" r:id="rId32"/>
    <p:sldId id="341" r:id="rId33"/>
    <p:sldId id="346" r:id="rId34"/>
    <p:sldId id="372" r:id="rId35"/>
    <p:sldId id="332" r:id="rId36"/>
    <p:sldId id="375" r:id="rId37"/>
    <p:sldId id="303" r:id="rId38"/>
    <p:sldId id="379" r:id="rId39"/>
    <p:sldId id="376" r:id="rId40"/>
    <p:sldId id="276" r:id="rId4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cker, Ron" initials="HR" lastIdx="1" clrIdx="0">
    <p:extLst>
      <p:ext uri="{19B8F6BF-5375-455C-9EA6-DF929625EA0E}">
        <p15:presenceInfo xmlns:p15="http://schemas.microsoft.com/office/powerpoint/2012/main" userId="S-1-5-21-148869999-3727413927-2776655787-466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DC0000"/>
    <a:srgbClr val="EB0000"/>
    <a:srgbClr val="F00000"/>
    <a:srgbClr val="DA00C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55" autoAdjust="0"/>
    <p:restoredTop sz="70692" autoAdjust="0"/>
  </p:normalViewPr>
  <p:slideViewPr>
    <p:cSldViewPr snapToGrid="0">
      <p:cViewPr varScale="1">
        <p:scale>
          <a:sx n="81" d="100"/>
          <a:sy n="81" d="100"/>
        </p:scale>
        <p:origin x="1218" y="78"/>
      </p:cViewPr>
      <p:guideLst/>
    </p:cSldViewPr>
  </p:slideViewPr>
  <p:notesTextViewPr>
    <p:cViewPr>
      <p:scale>
        <a:sx n="1" d="1"/>
        <a:sy n="1" d="1"/>
      </p:scale>
      <p:origin x="0" y="0"/>
    </p:cViewPr>
  </p:notesTextViewPr>
  <p:notesViewPr>
    <p:cSldViewPr snapToGrid="0">
      <p:cViewPr varScale="1">
        <p:scale>
          <a:sx n="86" d="100"/>
          <a:sy n="86" d="100"/>
        </p:scale>
        <p:origin x="958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on.Hacker\Desktop\Source%20Document--SAUSD%202023-2024%20Second%20Interim--Partial%20Populate.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Ron.Hacker\Desktop\Source%20Document--SAUSD%202023-2024%20Unaudited%20Actual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Ron.Hacker\Desktop\Source%20Document--SAUSD%202023-2024%20Second%20Interim--Partial%20Populate.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Ron.Hacker\Desktop\Source%20Document--SAUSD%202023-2024%20Second%20Interim--Partial%20Populate.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Ron.Hacker\Desktop\Source--ESSER%20Funds%20for%20Second%20Interim.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Ron.Hacker\Desktop\Copy%20of%202023-24%20Historical%20FTE%20Trends%20--%20Changed.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Ron.Hacker\Desktop\Source%20Document--SAUSD%202023-2024%20Second%20Interim--Partial%20Populate.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Ron.Hacker\Desktop\Source%20Document--SAUSD%202023-2024%20Second%20Interim--Partial%20Populate.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Ron.Hacker\Desktop\Source%20Document--SAUSD%202023-2024%20First%20Interim.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Ron.Hacker\Desktop\Source%20Document--SAUSD%202023-2024%20Second%20Interim--Partial%20Populate.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Ron.Hacker\Desktop\Source%20Document--SAUSD%202023-2024%20Second%20Interim--Partial%20Populate.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on.Hacker\Desktop\Budget--To%20be%20Filed\Funded%20ADA.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Ron.Hacker\Desktop\Source%20Document--SAUSD%202023-2024%20Second%20Interim--Partial%20Populate.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Ron.Hacker\AppData\Local\Microsoft\Windows\INetCache\Content.Outlook\38IJKPNM\Ending%20Fund%20Balance%20PY%20and%20CY.xlsx" TargetMode="External"/><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on.Hacker\Desktop\Budget--To%20be%20Filed\Funded%20AD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on.Hacker\Desktop\Budget--To%20be%20Filed\Funded%20AD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on.Hacker\Desktop\Budget--To%20be%20Filed\Funded%20ADA.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C:\Users\Ron.Hacker\Desktop\Budget--To%20be%20Filed\Funded%20AD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Ron.Hacker\Desktop\Budget--To%20be%20Filed\Funded%20AD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Ron.Hacker\Desktop\Budget--To%20be%20Filed\Funded%20AD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Ron.Hacker\Desktop\Budget--To%20be%20Filed\Funded%20AD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'Tables &amp; Chart Sources'!$C$161</c:f>
              <c:strCache>
                <c:ptCount val="1"/>
                <c:pt idx="0">
                  <c:v>Second Interim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4197185021969539E-2"/>
                  <c:y val="3.03501934366789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FC2-4538-82BE-F4A09AC5BE0D}"/>
                </c:ext>
              </c:extLst>
            </c:dLbl>
            <c:dLbl>
              <c:idx val="1"/>
              <c:layout>
                <c:manualLayout>
                  <c:x val="-4.833802988445933E-2"/>
                  <c:y val="-2.83268472075671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FC2-4538-82BE-F4A09AC5BE0D}"/>
                </c:ext>
              </c:extLst>
            </c:dLbl>
            <c:dLbl>
              <c:idx val="5"/>
              <c:layout>
                <c:manualLayout>
                  <c:x val="-0.10499946260117576"/>
                  <c:y val="1.2140077374671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FC2-4538-82BE-F4A09AC5BE0D}"/>
                </c:ext>
              </c:extLst>
            </c:dLbl>
            <c:dLbl>
              <c:idx val="8"/>
              <c:layout>
                <c:manualLayout>
                  <c:x val="-1.6112676628153102E-2"/>
                  <c:y val="2.83268472075671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FC2-4538-82BE-F4A09AC5BE0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Sources'!$D$159:$L$159</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Sources'!$D$161:$L$161</c:f>
              <c:numCache>
                <c:formatCode>"$"#,##0_);\("$"#,##0\)</c:formatCode>
                <c:ptCount val="9"/>
                <c:pt idx="0">
                  <c:v>105947581</c:v>
                </c:pt>
                <c:pt idx="1">
                  <c:v>135014632.86000001</c:v>
                </c:pt>
                <c:pt idx="2">
                  <c:v>130910923.28000009</c:v>
                </c:pt>
                <c:pt idx="3">
                  <c:v>189796393.28000009</c:v>
                </c:pt>
                <c:pt idx="4">
                  <c:v>275590708.38999993</c:v>
                </c:pt>
                <c:pt idx="5">
                  <c:v>418263344.33999997</c:v>
                </c:pt>
                <c:pt idx="6">
                  <c:v>375820548.03000033</c:v>
                </c:pt>
                <c:pt idx="7">
                  <c:v>264233813.38000023</c:v>
                </c:pt>
                <c:pt idx="8">
                  <c:v>181531457.63000041</c:v>
                </c:pt>
              </c:numCache>
            </c:numRef>
          </c:val>
          <c:smooth val="0"/>
          <c:extLst>
            <c:ext xmlns:c16="http://schemas.microsoft.com/office/drawing/2014/chart" uri="{C3380CC4-5D6E-409C-BE32-E72D297353CC}">
              <c16:uniqueId val="{00000003-CFC2-4538-82BE-F4A09AC5BE0D}"/>
            </c:ext>
          </c:extLst>
        </c:ser>
        <c:dLbls>
          <c:showLegendKey val="0"/>
          <c:showVal val="0"/>
          <c:showCatName val="0"/>
          <c:showSerName val="0"/>
          <c:showPercent val="0"/>
          <c:showBubbleSize val="0"/>
        </c:dLbls>
        <c:marker val="1"/>
        <c:smooth val="0"/>
        <c:axId val="540472448"/>
        <c:axId val="69164000"/>
      </c:lineChart>
      <c:catAx>
        <c:axId val="54047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164000"/>
        <c:crosses val="autoZero"/>
        <c:auto val="1"/>
        <c:lblAlgn val="ctr"/>
        <c:lblOffset val="100"/>
        <c:noMultiLvlLbl val="0"/>
      </c:catAx>
      <c:valAx>
        <c:axId val="6916400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0472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'Tables &amp; Chart Sources'!$J$4</c:f>
              <c:strCache>
                <c:ptCount val="1"/>
                <c:pt idx="0">
                  <c:v>2023-2024</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9ED-4FE7-AB18-073528F45CF8}"/>
              </c:ext>
            </c:extLst>
          </c:dPt>
          <c:dPt>
            <c:idx val="1"/>
            <c:bubble3D val="0"/>
            <c:spPr>
              <a:solidFill>
                <a:srgbClr val="7030A0"/>
              </a:solidFill>
              <a:ln w="25400">
                <a:solidFill>
                  <a:schemeClr val="lt1"/>
                </a:solidFill>
              </a:ln>
              <a:effectLst/>
              <a:sp3d contourW="25400">
                <a:contourClr>
                  <a:schemeClr val="lt1"/>
                </a:contourClr>
              </a:sp3d>
            </c:spPr>
            <c:extLst>
              <c:ext xmlns:c16="http://schemas.microsoft.com/office/drawing/2014/chart" uri="{C3380CC4-5D6E-409C-BE32-E72D297353CC}">
                <c16:uniqueId val="{00000003-19ED-4FE7-AB18-073528F45CF8}"/>
              </c:ext>
            </c:extLst>
          </c:dPt>
          <c:dPt>
            <c:idx val="2"/>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5-19ED-4FE7-AB18-073528F45CF8}"/>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19ED-4FE7-AB18-073528F45CF8}"/>
              </c:ext>
            </c:extLst>
          </c:dPt>
          <c:dLbls>
            <c:dLbl>
              <c:idx val="3"/>
              <c:layout>
                <c:manualLayout>
                  <c:x val="-2.0310432252130587E-2"/>
                  <c:y val="-3.2644381287010244E-4"/>
                </c:manualLayout>
              </c:layout>
              <c:tx>
                <c:rich>
                  <a:bodyPr/>
                  <a:lstStyle/>
                  <a:p>
                    <a:fld id="{7E9B638E-43A7-4841-897C-85997232E95E}" type="CATEGORYNAME">
                      <a:rPr lang="en-US">
                        <a:solidFill>
                          <a:schemeClr val="tx1"/>
                        </a:solidFill>
                      </a:rPr>
                      <a:pPr/>
                      <a:t>[CATEGORY NAME]</a:t>
                    </a:fld>
                    <a:r>
                      <a:rPr lang="en-US" baseline="0">
                        <a:solidFill>
                          <a:schemeClr val="tx1"/>
                        </a:solidFill>
                      </a:rPr>
                      <a:t>, </a:t>
                    </a:r>
                    <a:fld id="{22EF4DEC-BC07-4656-8A29-1FFF12353572}" type="VALUE">
                      <a:rPr lang="en-US" baseline="0">
                        <a:solidFill>
                          <a:schemeClr val="tx1"/>
                        </a:solidFill>
                      </a:rPr>
                      <a:pPr/>
                      <a:t>[VALUE]</a:t>
                    </a:fld>
                    <a:r>
                      <a:rPr lang="en-US" baseline="0">
                        <a:solidFill>
                          <a:schemeClr val="tx1"/>
                        </a:solidFill>
                      </a:rPr>
                      <a:t>,</a:t>
                    </a:r>
                    <a:r>
                      <a:rPr lang="en-US" baseline="0"/>
                      <a:t> </a:t>
                    </a:r>
                    <a:fld id="{CCCB8E75-51D1-4A96-94BC-BF0B50E3A1F7}" type="PERCENTAGE">
                      <a:rPr lang="en-US" baseline="0">
                        <a:solidFill>
                          <a:schemeClr val="tx1"/>
                        </a:solidFill>
                      </a:rPr>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9ED-4FE7-AB18-073528F45CF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'Tables &amp; Chart Sources'!$B$5:$B$8</c:f>
              <c:strCache>
                <c:ptCount val="4"/>
                <c:pt idx="0">
                  <c:v>LCFF</c:v>
                </c:pt>
                <c:pt idx="1">
                  <c:v>Federal</c:v>
                </c:pt>
                <c:pt idx="2">
                  <c:v>Other State</c:v>
                </c:pt>
                <c:pt idx="3">
                  <c:v>Other Local</c:v>
                </c:pt>
              </c:strCache>
            </c:strRef>
          </c:cat>
          <c:val>
            <c:numRef>
              <c:f>'Tables &amp; Chart Sources'!$J$5:$J$8</c:f>
              <c:numCache>
                <c:formatCode>"$"#,##0_);\("$"#,##0\)</c:formatCode>
                <c:ptCount val="4"/>
                <c:pt idx="0">
                  <c:v>609608962</c:v>
                </c:pt>
                <c:pt idx="1">
                  <c:v>59561828.460000001</c:v>
                </c:pt>
                <c:pt idx="2">
                  <c:v>167666699.57000002</c:v>
                </c:pt>
                <c:pt idx="3">
                  <c:v>37742543</c:v>
                </c:pt>
              </c:numCache>
            </c:numRef>
          </c:val>
          <c:extLst>
            <c:ext xmlns:c16="http://schemas.microsoft.com/office/drawing/2014/chart" uri="{C3380CC4-5D6E-409C-BE32-E72D297353CC}">
              <c16:uniqueId val="{00000008-19ED-4FE7-AB18-073528F45CF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'Tables &amp; Chart Sources'!$C$40</c:f>
              <c:strCache>
                <c:ptCount val="1"/>
                <c:pt idx="0">
                  <c:v>LCFF</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Sources'!$D$39:$L$39</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Sources'!$D$40:$L$40</c:f>
              <c:numCache>
                <c:formatCode>"$"#,##0_);\("$"#,##0\)</c:formatCode>
                <c:ptCount val="9"/>
                <c:pt idx="0">
                  <c:v>510195821.19</c:v>
                </c:pt>
                <c:pt idx="1">
                  <c:v>523573705.06999999</c:v>
                </c:pt>
                <c:pt idx="2">
                  <c:v>519180967.17000002</c:v>
                </c:pt>
                <c:pt idx="3">
                  <c:v>505591658.18000001</c:v>
                </c:pt>
                <c:pt idx="4">
                  <c:v>542446546.92999995</c:v>
                </c:pt>
                <c:pt idx="5">
                  <c:v>597188247.22000003</c:v>
                </c:pt>
                <c:pt idx="6">
                  <c:v>609608962</c:v>
                </c:pt>
                <c:pt idx="7">
                  <c:v>584448380</c:v>
                </c:pt>
                <c:pt idx="8">
                  <c:v>580401658</c:v>
                </c:pt>
              </c:numCache>
            </c:numRef>
          </c:val>
          <c:extLst>
            <c:ext xmlns:c16="http://schemas.microsoft.com/office/drawing/2014/chart" uri="{C3380CC4-5D6E-409C-BE32-E72D297353CC}">
              <c16:uniqueId val="{00000000-1A3F-4224-9682-1BC4CF64BBD1}"/>
            </c:ext>
          </c:extLst>
        </c:ser>
        <c:ser>
          <c:idx val="1"/>
          <c:order val="1"/>
          <c:tx>
            <c:strRef>
              <c:f>'Tables &amp; Chart Sources'!$C$41</c:f>
              <c:strCache>
                <c:ptCount val="1"/>
                <c:pt idx="0">
                  <c:v>Federal</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Sources'!$D$39:$L$39</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Sources'!$D$41:$L$41</c:f>
              <c:numCache>
                <c:formatCode>"$"#,##0_);\("$"#,##0\)</c:formatCode>
                <c:ptCount val="9"/>
                <c:pt idx="0">
                  <c:v>49359583.839999996</c:v>
                </c:pt>
                <c:pt idx="1">
                  <c:v>44448892.649999999</c:v>
                </c:pt>
                <c:pt idx="2">
                  <c:v>44980675.020000003</c:v>
                </c:pt>
                <c:pt idx="3">
                  <c:v>114129573.31999999</c:v>
                </c:pt>
                <c:pt idx="4">
                  <c:v>160405073.42000002</c:v>
                </c:pt>
                <c:pt idx="5">
                  <c:v>128270477.75999999</c:v>
                </c:pt>
                <c:pt idx="6">
                  <c:v>59561828.460000001</c:v>
                </c:pt>
                <c:pt idx="7">
                  <c:v>34232555.409999996</c:v>
                </c:pt>
                <c:pt idx="8">
                  <c:v>31675893.66</c:v>
                </c:pt>
              </c:numCache>
            </c:numRef>
          </c:val>
          <c:extLst>
            <c:ext xmlns:c16="http://schemas.microsoft.com/office/drawing/2014/chart" uri="{C3380CC4-5D6E-409C-BE32-E72D297353CC}">
              <c16:uniqueId val="{00000001-1A3F-4224-9682-1BC4CF64BBD1}"/>
            </c:ext>
          </c:extLst>
        </c:ser>
        <c:ser>
          <c:idx val="2"/>
          <c:order val="2"/>
          <c:tx>
            <c:strRef>
              <c:f>'Tables &amp; Chart Sources'!$C$42</c:f>
              <c:strCache>
                <c:ptCount val="1"/>
                <c:pt idx="0">
                  <c:v>Other State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Sources'!$D$39:$L$39</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Sources'!$D$42:$L$42</c:f>
              <c:numCache>
                <c:formatCode>"$"#,##0_);\("$"#,##0\)</c:formatCode>
                <c:ptCount val="9"/>
                <c:pt idx="0">
                  <c:v>87992301.150000006</c:v>
                </c:pt>
                <c:pt idx="1">
                  <c:v>95451301.719999999</c:v>
                </c:pt>
                <c:pt idx="2">
                  <c:v>93459372.38000001</c:v>
                </c:pt>
                <c:pt idx="3">
                  <c:v>120120727.58</c:v>
                </c:pt>
                <c:pt idx="4">
                  <c:v>131078791.59999999</c:v>
                </c:pt>
                <c:pt idx="5">
                  <c:v>256362860.86999997</c:v>
                </c:pt>
                <c:pt idx="6">
                  <c:v>167666699.57000002</c:v>
                </c:pt>
                <c:pt idx="7">
                  <c:v>154322765.88</c:v>
                </c:pt>
                <c:pt idx="8">
                  <c:v>154467397.29999998</c:v>
                </c:pt>
              </c:numCache>
            </c:numRef>
          </c:val>
          <c:extLst>
            <c:ext xmlns:c16="http://schemas.microsoft.com/office/drawing/2014/chart" uri="{C3380CC4-5D6E-409C-BE32-E72D297353CC}">
              <c16:uniqueId val="{00000002-1A3F-4224-9682-1BC4CF64BBD1}"/>
            </c:ext>
          </c:extLst>
        </c:ser>
        <c:ser>
          <c:idx val="3"/>
          <c:order val="3"/>
          <c:tx>
            <c:strRef>
              <c:f>'Tables &amp; Chart Sources'!$C$43</c:f>
              <c:strCache>
                <c:ptCount val="1"/>
                <c:pt idx="0">
                  <c:v>Other Local</c:v>
                </c:pt>
              </c:strCache>
            </c:strRef>
          </c:tx>
          <c:spPr>
            <a:solidFill>
              <a:srgbClr val="FFFF00"/>
            </a:solidFill>
            <a:ln>
              <a:noFill/>
            </a:ln>
            <a:effectLst/>
          </c:spPr>
          <c:invertIfNegative val="0"/>
          <c:dLbls>
            <c:dLbl>
              <c:idx val="0"/>
              <c:layout>
                <c:manualLayout>
                  <c:x val="1.4652014652014652E-3"/>
                  <c:y val="-4.04653515427415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A3F-4224-9682-1BC4CF64BBD1}"/>
                </c:ext>
              </c:extLst>
            </c:dLbl>
            <c:dLbl>
              <c:idx val="1"/>
              <c:layout>
                <c:manualLayout>
                  <c:x val="1.4652014652014652E-3"/>
                  <c:y val="-6.069802731411229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A3F-4224-9682-1BC4CF64BBD1}"/>
                </c:ext>
              </c:extLst>
            </c:dLbl>
            <c:dLbl>
              <c:idx val="2"/>
              <c:layout>
                <c:manualLayout>
                  <c:x val="0"/>
                  <c:y val="-6.069802731411303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A3F-4224-9682-1BC4CF64BBD1}"/>
                </c:ext>
              </c:extLst>
            </c:dLbl>
            <c:dLbl>
              <c:idx val="3"/>
              <c:layout>
                <c:manualLayout>
                  <c:x val="0"/>
                  <c:y val="-2.023267577137076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A3F-4224-9682-1BC4CF64BBD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Sources'!$D$39:$L$39</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Sources'!$D$43:$L$43</c:f>
              <c:numCache>
                <c:formatCode>"$"#,##0_);\("$"#,##0\)</c:formatCode>
                <c:ptCount val="9"/>
                <c:pt idx="0">
                  <c:v>7750882.8000000007</c:v>
                </c:pt>
                <c:pt idx="1">
                  <c:v>10597366.039999999</c:v>
                </c:pt>
                <c:pt idx="2">
                  <c:v>12781970.59</c:v>
                </c:pt>
                <c:pt idx="3">
                  <c:v>13458599.18</c:v>
                </c:pt>
                <c:pt idx="4">
                  <c:v>12156108.279999999</c:v>
                </c:pt>
                <c:pt idx="5">
                  <c:v>26483053.380000003</c:v>
                </c:pt>
                <c:pt idx="6">
                  <c:v>37742543</c:v>
                </c:pt>
                <c:pt idx="7">
                  <c:v>23942079.75</c:v>
                </c:pt>
                <c:pt idx="8">
                  <c:v>23125920.57</c:v>
                </c:pt>
              </c:numCache>
            </c:numRef>
          </c:val>
          <c:extLst>
            <c:ext xmlns:c16="http://schemas.microsoft.com/office/drawing/2014/chart" uri="{C3380CC4-5D6E-409C-BE32-E72D297353CC}">
              <c16:uniqueId val="{00000003-1A3F-4224-9682-1BC4CF64BBD1}"/>
            </c:ext>
          </c:extLst>
        </c:ser>
        <c:dLbls>
          <c:showLegendKey val="0"/>
          <c:showVal val="0"/>
          <c:showCatName val="0"/>
          <c:showSerName val="0"/>
          <c:showPercent val="0"/>
          <c:showBubbleSize val="0"/>
        </c:dLbls>
        <c:gapWidth val="10"/>
        <c:overlap val="100"/>
        <c:axId val="571541968"/>
        <c:axId val="573115088"/>
      </c:barChart>
      <c:lineChart>
        <c:grouping val="standard"/>
        <c:varyColors val="0"/>
        <c:ser>
          <c:idx val="4"/>
          <c:order val="4"/>
          <c:tx>
            <c:strRef>
              <c:f>'Tables &amp; Chart Sources'!$C$44</c:f>
              <c:strCache>
                <c:ptCount val="1"/>
                <c:pt idx="0">
                  <c:v>Total</c:v>
                </c:pt>
              </c:strCache>
            </c:strRef>
          </c:tx>
          <c:spPr>
            <a:ln w="28575" cap="rnd">
              <a:noFill/>
              <a:round/>
            </a:ln>
            <a:effectLst/>
          </c:spPr>
          <c:marker>
            <c:symbol val="none"/>
          </c:marker>
          <c:dLbls>
            <c:dLbl>
              <c:idx val="5"/>
              <c:layout>
                <c:manualLayout>
                  <c:x val="-6.4014652014652021E-2"/>
                  <c:y val="-2.71320182094082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A3F-4224-9682-1BC4CF64BBD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Sources'!$D$39:$L$39</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Sources'!$D$44:$L$44</c:f>
              <c:numCache>
                <c:formatCode>"$"#,##0_);\("$"#,##0\)</c:formatCode>
                <c:ptCount val="9"/>
                <c:pt idx="0">
                  <c:v>655298588.9799999</c:v>
                </c:pt>
                <c:pt idx="1">
                  <c:v>674071265.48000002</c:v>
                </c:pt>
                <c:pt idx="2">
                  <c:v>670402985.16000009</c:v>
                </c:pt>
                <c:pt idx="3">
                  <c:v>753300558.25999999</c:v>
                </c:pt>
                <c:pt idx="4">
                  <c:v>846086520.2299999</c:v>
                </c:pt>
                <c:pt idx="5">
                  <c:v>1008304639.23</c:v>
                </c:pt>
                <c:pt idx="6">
                  <c:v>874580033.03000009</c:v>
                </c:pt>
                <c:pt idx="7">
                  <c:v>796945781.03999996</c:v>
                </c:pt>
                <c:pt idx="8">
                  <c:v>789670869.52999997</c:v>
                </c:pt>
              </c:numCache>
            </c:numRef>
          </c:val>
          <c:smooth val="0"/>
          <c:extLst>
            <c:ext xmlns:c16="http://schemas.microsoft.com/office/drawing/2014/chart" uri="{C3380CC4-5D6E-409C-BE32-E72D297353CC}">
              <c16:uniqueId val="{00000004-1A3F-4224-9682-1BC4CF64BBD1}"/>
            </c:ext>
          </c:extLst>
        </c:ser>
        <c:dLbls>
          <c:showLegendKey val="0"/>
          <c:showVal val="0"/>
          <c:showCatName val="0"/>
          <c:showSerName val="0"/>
          <c:showPercent val="0"/>
          <c:showBubbleSize val="0"/>
        </c:dLbls>
        <c:marker val="1"/>
        <c:smooth val="0"/>
        <c:axId val="571541968"/>
        <c:axId val="573115088"/>
      </c:lineChart>
      <c:catAx>
        <c:axId val="571541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73115088"/>
        <c:crosses val="autoZero"/>
        <c:auto val="1"/>
        <c:lblAlgn val="ctr"/>
        <c:lblOffset val="100"/>
        <c:noMultiLvlLbl val="0"/>
      </c:catAx>
      <c:valAx>
        <c:axId val="5731150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71541968"/>
        <c:crosses val="autoZero"/>
        <c:crossBetween val="between"/>
      </c:valAx>
      <c:spPr>
        <a:noFill/>
        <a:ln>
          <a:noFill/>
        </a:ln>
        <a:effectLst/>
      </c:spPr>
    </c:plotArea>
    <c:legend>
      <c:legendPos val="b"/>
      <c:legendEntry>
        <c:idx val="4"/>
        <c:delete val="1"/>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'Mar-23 EA COVID-19 balance'!$J$57:$P$57</c:f>
              <c:strCache>
                <c:ptCount val="7"/>
                <c:pt idx="0">
                  <c:v>2019-2020</c:v>
                </c:pt>
                <c:pt idx="1">
                  <c:v>2020-2021</c:v>
                </c:pt>
                <c:pt idx="2">
                  <c:v>2021-2022</c:v>
                </c:pt>
                <c:pt idx="3">
                  <c:v>2022-2023</c:v>
                </c:pt>
                <c:pt idx="4">
                  <c:v>2023-2024</c:v>
                </c:pt>
                <c:pt idx="5">
                  <c:v>2024-2025</c:v>
                </c:pt>
                <c:pt idx="6">
                  <c:v>2025-2026</c:v>
                </c:pt>
              </c:strCache>
            </c:strRef>
          </c:cat>
          <c:val>
            <c:numRef>
              <c:f>'Mar-23 EA COVID-19 balance'!$J$58:$P$58</c:f>
              <c:numCache>
                <c:formatCode>"$"#,##0</c:formatCode>
                <c:ptCount val="7"/>
                <c:pt idx="0">
                  <c:v>2307999.75</c:v>
                </c:pt>
                <c:pt idx="1">
                  <c:v>80267061.980000004</c:v>
                </c:pt>
                <c:pt idx="2">
                  <c:v>99454181.840000004</c:v>
                </c:pt>
                <c:pt idx="3">
                  <c:v>94347040.700000003</c:v>
                </c:pt>
                <c:pt idx="4">
                  <c:v>50000000</c:v>
                </c:pt>
                <c:pt idx="5">
                  <c:v>45000000</c:v>
                </c:pt>
                <c:pt idx="6">
                  <c:v>30695411</c:v>
                </c:pt>
              </c:numCache>
            </c:numRef>
          </c:val>
          <c:extLst>
            <c:ext xmlns:c16="http://schemas.microsoft.com/office/drawing/2014/chart" uri="{C3380CC4-5D6E-409C-BE32-E72D297353CC}">
              <c16:uniqueId val="{00000000-E268-4063-99F6-9AD093B04ACE}"/>
            </c:ext>
          </c:extLst>
        </c:ser>
        <c:dLbls>
          <c:showLegendKey val="0"/>
          <c:showVal val="0"/>
          <c:showCatName val="0"/>
          <c:showSerName val="0"/>
          <c:showPercent val="0"/>
          <c:showBubbleSize val="0"/>
        </c:dLbls>
        <c:gapWidth val="50"/>
        <c:overlap val="22"/>
        <c:axId val="474477376"/>
        <c:axId val="2094703232"/>
      </c:barChart>
      <c:catAx>
        <c:axId val="474477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94703232"/>
        <c:crosses val="autoZero"/>
        <c:auto val="1"/>
        <c:lblAlgn val="ctr"/>
        <c:lblOffset val="100"/>
        <c:noMultiLvlLbl val="0"/>
      </c:catAx>
      <c:valAx>
        <c:axId val="209470323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44773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'Position Summary Table'!$L$12</c:f>
              <c:strCache>
                <c:ptCount val="1"/>
                <c:pt idx="0">
                  <c:v>Teachers</c:v>
                </c:pt>
              </c:strCache>
            </c:strRef>
          </c:tx>
          <c:spPr>
            <a:solidFill>
              <a:schemeClr val="accent1">
                <a:lumMod val="75000"/>
              </a:schemeClr>
            </a:solidFill>
            <a:ln>
              <a:solidFill>
                <a:schemeClr val="tx2">
                  <a:lumMod val="7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'Position Summary Table'!$M$11:$R$11</c:f>
              <c:strCache>
                <c:ptCount val="6"/>
                <c:pt idx="0">
                  <c:v>2018-2019</c:v>
                </c:pt>
                <c:pt idx="1">
                  <c:v>2019-2020</c:v>
                </c:pt>
                <c:pt idx="2">
                  <c:v>2020-2021</c:v>
                </c:pt>
                <c:pt idx="3">
                  <c:v>2021-2022</c:v>
                </c:pt>
                <c:pt idx="4">
                  <c:v>2022-2023</c:v>
                </c:pt>
                <c:pt idx="5">
                  <c:v>2023-2024</c:v>
                </c:pt>
              </c:strCache>
            </c:strRef>
          </c:cat>
          <c:val>
            <c:numRef>
              <c:f>'Position Summary Table'!$M$12:$R$12</c:f>
              <c:numCache>
                <c:formatCode>0</c:formatCode>
                <c:ptCount val="6"/>
                <c:pt idx="0">
                  <c:v>2222</c:v>
                </c:pt>
                <c:pt idx="1">
                  <c:v>2180</c:v>
                </c:pt>
                <c:pt idx="2">
                  <c:v>1980</c:v>
                </c:pt>
                <c:pt idx="3">
                  <c:v>2310</c:v>
                </c:pt>
                <c:pt idx="4">
                  <c:v>2306</c:v>
                </c:pt>
                <c:pt idx="5">
                  <c:v>2261</c:v>
                </c:pt>
              </c:numCache>
            </c:numRef>
          </c:val>
          <c:extLst>
            <c:ext xmlns:c16="http://schemas.microsoft.com/office/drawing/2014/chart" uri="{C3380CC4-5D6E-409C-BE32-E72D297353CC}">
              <c16:uniqueId val="{00000000-26E2-4E88-BFFE-832D29556780}"/>
            </c:ext>
          </c:extLst>
        </c:ser>
        <c:ser>
          <c:idx val="1"/>
          <c:order val="1"/>
          <c:tx>
            <c:strRef>
              <c:f>'Position Summary Table'!$L$13</c:f>
              <c:strCache>
                <c:ptCount val="1"/>
                <c:pt idx="0">
                  <c:v>Counselors</c:v>
                </c:pt>
              </c:strCache>
            </c:strRef>
          </c:tx>
          <c:spPr>
            <a:solidFill>
              <a:srgbClr val="00B050"/>
            </a:solidFill>
            <a:ln>
              <a:solidFill>
                <a:srgbClr val="00B05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'Position Summary Table'!$M$11:$R$11</c:f>
              <c:strCache>
                <c:ptCount val="6"/>
                <c:pt idx="0">
                  <c:v>2018-2019</c:v>
                </c:pt>
                <c:pt idx="1">
                  <c:v>2019-2020</c:v>
                </c:pt>
                <c:pt idx="2">
                  <c:v>2020-2021</c:v>
                </c:pt>
                <c:pt idx="3">
                  <c:v>2021-2022</c:v>
                </c:pt>
                <c:pt idx="4">
                  <c:v>2022-2023</c:v>
                </c:pt>
                <c:pt idx="5">
                  <c:v>2023-2024</c:v>
                </c:pt>
              </c:strCache>
            </c:strRef>
          </c:cat>
          <c:val>
            <c:numRef>
              <c:f>'Position Summary Table'!$M$13:$R$13</c:f>
              <c:numCache>
                <c:formatCode>0</c:formatCode>
                <c:ptCount val="6"/>
                <c:pt idx="0">
                  <c:v>57</c:v>
                </c:pt>
                <c:pt idx="1">
                  <c:v>58</c:v>
                </c:pt>
                <c:pt idx="2">
                  <c:v>57</c:v>
                </c:pt>
                <c:pt idx="3">
                  <c:v>166</c:v>
                </c:pt>
                <c:pt idx="4">
                  <c:v>178</c:v>
                </c:pt>
                <c:pt idx="5">
                  <c:v>172</c:v>
                </c:pt>
              </c:numCache>
            </c:numRef>
          </c:val>
          <c:extLst>
            <c:ext xmlns:c16="http://schemas.microsoft.com/office/drawing/2014/chart" uri="{C3380CC4-5D6E-409C-BE32-E72D297353CC}">
              <c16:uniqueId val="{00000001-26E2-4E88-BFFE-832D29556780}"/>
            </c:ext>
          </c:extLst>
        </c:ser>
        <c:ser>
          <c:idx val="2"/>
          <c:order val="2"/>
          <c:tx>
            <c:strRef>
              <c:f>'Position Summary Table'!$L$14</c:f>
              <c:strCache>
                <c:ptCount val="1"/>
                <c:pt idx="0">
                  <c:v>Nurses/Psychologists/Social Workers/Mental Health Specialists</c:v>
                </c:pt>
              </c:strCache>
            </c:strRef>
          </c:tx>
          <c:spPr>
            <a:solidFill>
              <a:srgbClr val="7030A0"/>
            </a:solidFill>
            <a:ln>
              <a:solidFill>
                <a:srgbClr val="7030A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'Position Summary Table'!$M$11:$R$11</c:f>
              <c:strCache>
                <c:ptCount val="6"/>
                <c:pt idx="0">
                  <c:v>2018-2019</c:v>
                </c:pt>
                <c:pt idx="1">
                  <c:v>2019-2020</c:v>
                </c:pt>
                <c:pt idx="2">
                  <c:v>2020-2021</c:v>
                </c:pt>
                <c:pt idx="3">
                  <c:v>2021-2022</c:v>
                </c:pt>
                <c:pt idx="4">
                  <c:v>2022-2023</c:v>
                </c:pt>
                <c:pt idx="5">
                  <c:v>2023-2024</c:v>
                </c:pt>
              </c:strCache>
            </c:strRef>
          </c:cat>
          <c:val>
            <c:numRef>
              <c:f>'Position Summary Table'!$M$14:$R$14</c:f>
              <c:numCache>
                <c:formatCode>0</c:formatCode>
                <c:ptCount val="6"/>
                <c:pt idx="0">
                  <c:v>78</c:v>
                </c:pt>
                <c:pt idx="1">
                  <c:v>91</c:v>
                </c:pt>
                <c:pt idx="2">
                  <c:v>85</c:v>
                </c:pt>
                <c:pt idx="3">
                  <c:v>106</c:v>
                </c:pt>
                <c:pt idx="4">
                  <c:v>106</c:v>
                </c:pt>
                <c:pt idx="5">
                  <c:v>138</c:v>
                </c:pt>
              </c:numCache>
            </c:numRef>
          </c:val>
          <c:extLst>
            <c:ext xmlns:c16="http://schemas.microsoft.com/office/drawing/2014/chart" uri="{C3380CC4-5D6E-409C-BE32-E72D297353CC}">
              <c16:uniqueId val="{00000002-26E2-4E88-BFFE-832D29556780}"/>
            </c:ext>
          </c:extLst>
        </c:ser>
        <c:dLbls>
          <c:showLegendKey val="0"/>
          <c:showVal val="0"/>
          <c:showCatName val="0"/>
          <c:showSerName val="0"/>
          <c:showPercent val="0"/>
          <c:showBubbleSize val="0"/>
        </c:dLbls>
        <c:gapWidth val="50"/>
        <c:overlap val="100"/>
        <c:axId val="1616718784"/>
        <c:axId val="1684112064"/>
      </c:barChart>
      <c:lineChart>
        <c:grouping val="standard"/>
        <c:varyColors val="0"/>
        <c:ser>
          <c:idx val="3"/>
          <c:order val="3"/>
          <c:tx>
            <c:strRef>
              <c:f>'Position Summary Table'!$L$15</c:f>
              <c:strCache>
                <c:ptCount val="1"/>
                <c:pt idx="0">
                  <c:v>Total</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'Position Summary Table'!$M$11:$R$11</c:f>
              <c:strCache>
                <c:ptCount val="6"/>
                <c:pt idx="0">
                  <c:v>2018-2019</c:v>
                </c:pt>
                <c:pt idx="1">
                  <c:v>2019-2020</c:v>
                </c:pt>
                <c:pt idx="2">
                  <c:v>2020-2021</c:v>
                </c:pt>
                <c:pt idx="3">
                  <c:v>2021-2022</c:v>
                </c:pt>
                <c:pt idx="4">
                  <c:v>2022-2023</c:v>
                </c:pt>
                <c:pt idx="5">
                  <c:v>2023-2024</c:v>
                </c:pt>
              </c:strCache>
            </c:strRef>
          </c:cat>
          <c:val>
            <c:numRef>
              <c:f>'Position Summary Table'!$M$15:$R$15</c:f>
              <c:numCache>
                <c:formatCode>0</c:formatCode>
                <c:ptCount val="6"/>
                <c:pt idx="0">
                  <c:v>2357</c:v>
                </c:pt>
                <c:pt idx="1">
                  <c:v>2329</c:v>
                </c:pt>
                <c:pt idx="2">
                  <c:v>2122</c:v>
                </c:pt>
                <c:pt idx="3">
                  <c:v>2582</c:v>
                </c:pt>
                <c:pt idx="4">
                  <c:v>2590</c:v>
                </c:pt>
                <c:pt idx="5">
                  <c:v>2571</c:v>
                </c:pt>
              </c:numCache>
            </c:numRef>
          </c:val>
          <c:smooth val="0"/>
          <c:extLst>
            <c:ext xmlns:c16="http://schemas.microsoft.com/office/drawing/2014/chart" uri="{C3380CC4-5D6E-409C-BE32-E72D297353CC}">
              <c16:uniqueId val="{00000003-26E2-4E88-BFFE-832D29556780}"/>
            </c:ext>
          </c:extLst>
        </c:ser>
        <c:dLbls>
          <c:showLegendKey val="0"/>
          <c:showVal val="0"/>
          <c:showCatName val="0"/>
          <c:showSerName val="0"/>
          <c:showPercent val="0"/>
          <c:showBubbleSize val="0"/>
        </c:dLbls>
        <c:marker val="1"/>
        <c:smooth val="0"/>
        <c:axId val="1616718784"/>
        <c:axId val="1684112064"/>
      </c:lineChart>
      <c:catAx>
        <c:axId val="1616718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112064"/>
        <c:crosses val="autoZero"/>
        <c:auto val="1"/>
        <c:lblAlgn val="ctr"/>
        <c:lblOffset val="100"/>
        <c:noMultiLvlLbl val="0"/>
      </c:catAx>
      <c:valAx>
        <c:axId val="16841120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6718784"/>
        <c:crosses val="autoZero"/>
        <c:crossBetween val="between"/>
      </c:valAx>
      <c:spPr>
        <a:noFill/>
        <a:ln>
          <a:noFill/>
        </a:ln>
        <a:effectLst/>
      </c:spPr>
    </c:plotArea>
    <c:legend>
      <c:legendPos val="b"/>
      <c:layout>
        <c:manualLayout>
          <c:xMode val="edge"/>
          <c:yMode val="edge"/>
          <c:x val="0.18131329404548646"/>
          <c:y val="0.95371571603116334"/>
          <c:w val="0.63590724644775243"/>
          <c:h val="3.414420659416501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'Tables &amp; Chart Sources'!$C$59</c:f>
              <c:strCache>
                <c:ptCount val="1"/>
                <c:pt idx="0">
                  <c:v>Certificated Salaries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Sources'!$D$58:$L$58</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Sources'!$D$59:$L$59</c:f>
              <c:numCache>
                <c:formatCode>"$"#,##0_);\("$"#,##0\)</c:formatCode>
                <c:ptCount val="9"/>
                <c:pt idx="0">
                  <c:v>275945554.07999998</c:v>
                </c:pt>
                <c:pt idx="1">
                  <c:v>274896741.34999996</c:v>
                </c:pt>
                <c:pt idx="2">
                  <c:v>275825163.06999999</c:v>
                </c:pt>
                <c:pt idx="3">
                  <c:v>277881270.63999999</c:v>
                </c:pt>
                <c:pt idx="4">
                  <c:v>327590159.88</c:v>
                </c:pt>
                <c:pt idx="5">
                  <c:v>371629813.00999999</c:v>
                </c:pt>
                <c:pt idx="6">
                  <c:v>350059999.24000001</c:v>
                </c:pt>
                <c:pt idx="7">
                  <c:v>340018018.84000003</c:v>
                </c:pt>
                <c:pt idx="8">
                  <c:v>327932858.56999999</c:v>
                </c:pt>
              </c:numCache>
            </c:numRef>
          </c:val>
          <c:extLst>
            <c:ext xmlns:c16="http://schemas.microsoft.com/office/drawing/2014/chart" uri="{C3380CC4-5D6E-409C-BE32-E72D297353CC}">
              <c16:uniqueId val="{00000000-3897-4169-8515-70B557972EED}"/>
            </c:ext>
          </c:extLst>
        </c:ser>
        <c:ser>
          <c:idx val="1"/>
          <c:order val="1"/>
          <c:tx>
            <c:strRef>
              <c:f>'Tables &amp; Chart Sources'!$C$60</c:f>
              <c:strCache>
                <c:ptCount val="1"/>
                <c:pt idx="0">
                  <c:v>Classified Salaries</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Sources'!$D$58:$L$58</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Sources'!$D$60:$L$60</c:f>
              <c:numCache>
                <c:formatCode>"$"#,##0_);\("$"#,##0\)</c:formatCode>
                <c:ptCount val="9"/>
                <c:pt idx="0">
                  <c:v>92440009.180000007</c:v>
                </c:pt>
                <c:pt idx="1">
                  <c:v>98024904.599999994</c:v>
                </c:pt>
                <c:pt idx="2">
                  <c:v>108036524.08000001</c:v>
                </c:pt>
                <c:pt idx="3">
                  <c:v>112170750.92</c:v>
                </c:pt>
                <c:pt idx="4">
                  <c:v>116437854.34999999</c:v>
                </c:pt>
                <c:pt idx="5">
                  <c:v>137103766.66</c:v>
                </c:pt>
                <c:pt idx="6">
                  <c:v>132499139.52000001</c:v>
                </c:pt>
                <c:pt idx="7">
                  <c:v>137427408.72</c:v>
                </c:pt>
                <c:pt idx="8">
                  <c:v>137683919.60999998</c:v>
                </c:pt>
              </c:numCache>
            </c:numRef>
          </c:val>
          <c:extLst>
            <c:ext xmlns:c16="http://schemas.microsoft.com/office/drawing/2014/chart" uri="{C3380CC4-5D6E-409C-BE32-E72D297353CC}">
              <c16:uniqueId val="{00000001-3897-4169-8515-70B557972EED}"/>
            </c:ext>
          </c:extLst>
        </c:ser>
        <c:ser>
          <c:idx val="2"/>
          <c:order val="2"/>
          <c:tx>
            <c:strRef>
              <c:f>'Tables &amp; Chart Sources'!$C$61</c:f>
              <c:strCache>
                <c:ptCount val="1"/>
                <c:pt idx="0">
                  <c:v>Benefits</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Sources'!$D$58:$L$58</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Sources'!$D$61:$L$61</c:f>
              <c:numCache>
                <c:formatCode>"$"#,##0_);\("$"#,##0\)</c:formatCode>
                <c:ptCount val="9"/>
                <c:pt idx="0">
                  <c:v>156702249.41</c:v>
                </c:pt>
                <c:pt idx="1">
                  <c:v>166177563.44999999</c:v>
                </c:pt>
                <c:pt idx="2">
                  <c:v>186893352.64999998</c:v>
                </c:pt>
                <c:pt idx="3">
                  <c:v>160982368.28</c:v>
                </c:pt>
                <c:pt idx="4">
                  <c:v>179378490.90000001</c:v>
                </c:pt>
                <c:pt idx="5">
                  <c:v>205405673.38</c:v>
                </c:pt>
                <c:pt idx="6">
                  <c:v>238995506.88999999</c:v>
                </c:pt>
                <c:pt idx="7">
                  <c:v>247687144.5</c:v>
                </c:pt>
                <c:pt idx="8">
                  <c:v>250914585.18000001</c:v>
                </c:pt>
              </c:numCache>
            </c:numRef>
          </c:val>
          <c:extLst>
            <c:ext xmlns:c16="http://schemas.microsoft.com/office/drawing/2014/chart" uri="{C3380CC4-5D6E-409C-BE32-E72D297353CC}">
              <c16:uniqueId val="{00000002-3897-4169-8515-70B557972EED}"/>
            </c:ext>
          </c:extLst>
        </c:ser>
        <c:dLbls>
          <c:showLegendKey val="0"/>
          <c:showVal val="0"/>
          <c:showCatName val="0"/>
          <c:showSerName val="0"/>
          <c:showPercent val="0"/>
          <c:showBubbleSize val="0"/>
        </c:dLbls>
        <c:gapWidth val="10"/>
        <c:overlap val="100"/>
        <c:axId val="881007584"/>
        <c:axId val="754068064"/>
      </c:barChart>
      <c:lineChart>
        <c:grouping val="standard"/>
        <c:varyColors val="0"/>
        <c:ser>
          <c:idx val="3"/>
          <c:order val="3"/>
          <c:tx>
            <c:strRef>
              <c:f>'Tables &amp; Chart Sources'!$C$62</c:f>
              <c:strCache>
                <c:ptCount val="1"/>
                <c:pt idx="0">
                  <c:v>Total</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Sources'!$D$58:$L$58</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Sources'!$D$62:$L$62</c:f>
              <c:numCache>
                <c:formatCode>"$"#,##0_);\("$"#,##0\)</c:formatCode>
                <c:ptCount val="9"/>
                <c:pt idx="0">
                  <c:v>525087812.66999996</c:v>
                </c:pt>
                <c:pt idx="1">
                  <c:v>539099209.39999986</c:v>
                </c:pt>
                <c:pt idx="2">
                  <c:v>570755039.79999995</c:v>
                </c:pt>
                <c:pt idx="3">
                  <c:v>551034389.84000003</c:v>
                </c:pt>
                <c:pt idx="4">
                  <c:v>623406505.13</c:v>
                </c:pt>
                <c:pt idx="5">
                  <c:v>714139253.04999995</c:v>
                </c:pt>
                <c:pt idx="6">
                  <c:v>721554645.64999998</c:v>
                </c:pt>
                <c:pt idx="7">
                  <c:v>725132572.06000006</c:v>
                </c:pt>
                <c:pt idx="8">
                  <c:v>716531363.3599999</c:v>
                </c:pt>
              </c:numCache>
            </c:numRef>
          </c:val>
          <c:smooth val="0"/>
          <c:extLst>
            <c:ext xmlns:c16="http://schemas.microsoft.com/office/drawing/2014/chart" uri="{C3380CC4-5D6E-409C-BE32-E72D297353CC}">
              <c16:uniqueId val="{00000003-3897-4169-8515-70B557972EED}"/>
            </c:ext>
          </c:extLst>
        </c:ser>
        <c:dLbls>
          <c:showLegendKey val="0"/>
          <c:showVal val="0"/>
          <c:showCatName val="0"/>
          <c:showSerName val="0"/>
          <c:showPercent val="0"/>
          <c:showBubbleSize val="0"/>
        </c:dLbls>
        <c:marker val="1"/>
        <c:smooth val="0"/>
        <c:axId val="881007584"/>
        <c:axId val="754068064"/>
      </c:lineChart>
      <c:catAx>
        <c:axId val="88100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4068064"/>
        <c:crosses val="autoZero"/>
        <c:auto val="1"/>
        <c:lblAlgn val="ctr"/>
        <c:lblOffset val="100"/>
        <c:noMultiLvlLbl val="0"/>
      </c:catAx>
      <c:valAx>
        <c:axId val="75406806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1007584"/>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'Tables &amp; Chart Sources'!$C$79</c:f>
              <c:strCache>
                <c:ptCount val="1"/>
                <c:pt idx="0">
                  <c:v>Books &amp; Supplies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Sources'!$D$78:$L$78</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Sources'!$D$79:$L$79</c:f>
              <c:numCache>
                <c:formatCode>"$"#,##0_);\("$"#,##0\)</c:formatCode>
                <c:ptCount val="9"/>
                <c:pt idx="0">
                  <c:v>38618934.609999999</c:v>
                </c:pt>
                <c:pt idx="1">
                  <c:v>24347187.079999998</c:v>
                </c:pt>
                <c:pt idx="2">
                  <c:v>22179898.350000001</c:v>
                </c:pt>
                <c:pt idx="3">
                  <c:v>73027512.189999998</c:v>
                </c:pt>
                <c:pt idx="4">
                  <c:v>35220499.989999995</c:v>
                </c:pt>
                <c:pt idx="5">
                  <c:v>32732834.850000001</c:v>
                </c:pt>
                <c:pt idx="6">
                  <c:v>44173544.520000003</c:v>
                </c:pt>
                <c:pt idx="7">
                  <c:v>41843456.969999999</c:v>
                </c:pt>
                <c:pt idx="8">
                  <c:v>39837134.140000001</c:v>
                </c:pt>
              </c:numCache>
            </c:numRef>
          </c:val>
          <c:extLst>
            <c:ext xmlns:c16="http://schemas.microsoft.com/office/drawing/2014/chart" uri="{C3380CC4-5D6E-409C-BE32-E72D297353CC}">
              <c16:uniqueId val="{00000000-0A8A-4B46-AD08-1A901FF85958}"/>
            </c:ext>
          </c:extLst>
        </c:ser>
        <c:ser>
          <c:idx val="1"/>
          <c:order val="1"/>
          <c:tx>
            <c:strRef>
              <c:f>'Tables &amp; Chart Sources'!$C$80</c:f>
              <c:strCache>
                <c:ptCount val="1"/>
                <c:pt idx="0">
                  <c:v>Services</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Sources'!$D$78:$L$78</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Sources'!$D$80:$L$80</c:f>
              <c:numCache>
                <c:formatCode>"$"#,##0_);\("$"#,##0\)</c:formatCode>
                <c:ptCount val="9"/>
                <c:pt idx="0">
                  <c:v>58355809.460000008</c:v>
                </c:pt>
                <c:pt idx="1">
                  <c:v>66658233.700000003</c:v>
                </c:pt>
                <c:pt idx="2">
                  <c:v>60390935.030000001</c:v>
                </c:pt>
                <c:pt idx="3">
                  <c:v>58540751.539999999</c:v>
                </c:pt>
                <c:pt idx="4">
                  <c:v>88391751.49000001</c:v>
                </c:pt>
                <c:pt idx="5">
                  <c:v>92817891.960000008</c:v>
                </c:pt>
                <c:pt idx="6">
                  <c:v>107253331.66999999</c:v>
                </c:pt>
                <c:pt idx="7">
                  <c:v>99940905.229999989</c:v>
                </c:pt>
                <c:pt idx="8">
                  <c:v>97906980.859999999</c:v>
                </c:pt>
              </c:numCache>
            </c:numRef>
          </c:val>
          <c:extLst>
            <c:ext xmlns:c16="http://schemas.microsoft.com/office/drawing/2014/chart" uri="{C3380CC4-5D6E-409C-BE32-E72D297353CC}">
              <c16:uniqueId val="{00000001-0A8A-4B46-AD08-1A901FF85958}"/>
            </c:ext>
          </c:extLst>
        </c:ser>
        <c:ser>
          <c:idx val="2"/>
          <c:order val="2"/>
          <c:tx>
            <c:strRef>
              <c:f>'Tables &amp; Chart Sources'!$C$81</c:f>
              <c:strCache>
                <c:ptCount val="1"/>
                <c:pt idx="0">
                  <c:v>Capital Outlay</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Sources'!$D$78:$L$78</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Sources'!$D$81:$L$81</c:f>
              <c:numCache>
                <c:formatCode>"$"#,##0_);\("$"#,##0\)</c:formatCode>
                <c:ptCount val="9"/>
                <c:pt idx="0">
                  <c:v>4815499.55</c:v>
                </c:pt>
                <c:pt idx="1">
                  <c:v>5875418.6600000001</c:v>
                </c:pt>
                <c:pt idx="2">
                  <c:v>9273036.790000001</c:v>
                </c:pt>
                <c:pt idx="3">
                  <c:v>3062980.2</c:v>
                </c:pt>
                <c:pt idx="4">
                  <c:v>3670131.4799999995</c:v>
                </c:pt>
                <c:pt idx="5">
                  <c:v>12618365.399999999</c:v>
                </c:pt>
                <c:pt idx="6">
                  <c:v>36465444.869999997</c:v>
                </c:pt>
                <c:pt idx="7">
                  <c:v>33830127.740000002</c:v>
                </c:pt>
                <c:pt idx="8">
                  <c:v>10178185.530000001</c:v>
                </c:pt>
              </c:numCache>
            </c:numRef>
          </c:val>
          <c:extLst>
            <c:ext xmlns:c16="http://schemas.microsoft.com/office/drawing/2014/chart" uri="{C3380CC4-5D6E-409C-BE32-E72D297353CC}">
              <c16:uniqueId val="{00000002-0A8A-4B46-AD08-1A901FF85958}"/>
            </c:ext>
          </c:extLst>
        </c:ser>
        <c:dLbls>
          <c:showLegendKey val="0"/>
          <c:showVal val="0"/>
          <c:showCatName val="0"/>
          <c:showSerName val="0"/>
          <c:showPercent val="0"/>
          <c:showBubbleSize val="0"/>
        </c:dLbls>
        <c:gapWidth val="10"/>
        <c:overlap val="100"/>
        <c:axId val="863810576"/>
        <c:axId val="744871552"/>
      </c:barChart>
      <c:lineChart>
        <c:grouping val="standard"/>
        <c:varyColors val="0"/>
        <c:ser>
          <c:idx val="3"/>
          <c:order val="3"/>
          <c:tx>
            <c:strRef>
              <c:f>'Tables &amp; Chart Sources'!$C$82</c:f>
              <c:strCache>
                <c:ptCount val="1"/>
                <c:pt idx="0">
                  <c:v>Total</c:v>
                </c:pt>
              </c:strCache>
            </c:strRef>
          </c:tx>
          <c:spPr>
            <a:ln w="28575" cap="rnd">
              <a:noFill/>
              <a:round/>
            </a:ln>
            <a:effectLst/>
          </c:spPr>
          <c:marker>
            <c:symbol val="none"/>
          </c:marker>
          <c:dLbls>
            <c:dLbl>
              <c:idx val="6"/>
              <c:layout>
                <c:manualLayout>
                  <c:x val="-5.5303761199281785E-2"/>
                  <c:y val="-2.10630342450552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A8A-4B46-AD08-1A901FF8595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Sources'!$D$78:$L$78</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Sources'!$D$82:$L$82</c:f>
              <c:numCache>
                <c:formatCode>"$"#,##0_);\("$"#,##0\)</c:formatCode>
                <c:ptCount val="9"/>
                <c:pt idx="0">
                  <c:v>101790243.62</c:v>
                </c:pt>
                <c:pt idx="1">
                  <c:v>96880839.439999998</c:v>
                </c:pt>
                <c:pt idx="2">
                  <c:v>91843870.170000002</c:v>
                </c:pt>
                <c:pt idx="3">
                  <c:v>134631243.92999998</c:v>
                </c:pt>
                <c:pt idx="4">
                  <c:v>127282382.96000001</c:v>
                </c:pt>
                <c:pt idx="5">
                  <c:v>138169092.21000001</c:v>
                </c:pt>
                <c:pt idx="6">
                  <c:v>187892321.06</c:v>
                </c:pt>
                <c:pt idx="7">
                  <c:v>175614489.94</c:v>
                </c:pt>
                <c:pt idx="8">
                  <c:v>147922300.53</c:v>
                </c:pt>
              </c:numCache>
            </c:numRef>
          </c:val>
          <c:smooth val="0"/>
          <c:extLst>
            <c:ext xmlns:c16="http://schemas.microsoft.com/office/drawing/2014/chart" uri="{C3380CC4-5D6E-409C-BE32-E72D297353CC}">
              <c16:uniqueId val="{00000003-0A8A-4B46-AD08-1A901FF85958}"/>
            </c:ext>
          </c:extLst>
        </c:ser>
        <c:dLbls>
          <c:showLegendKey val="0"/>
          <c:showVal val="0"/>
          <c:showCatName val="0"/>
          <c:showSerName val="0"/>
          <c:showPercent val="0"/>
          <c:showBubbleSize val="0"/>
        </c:dLbls>
        <c:marker val="1"/>
        <c:smooth val="0"/>
        <c:axId val="863810576"/>
        <c:axId val="744871552"/>
      </c:lineChart>
      <c:catAx>
        <c:axId val="863810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44871552"/>
        <c:crosses val="autoZero"/>
        <c:auto val="1"/>
        <c:lblAlgn val="ctr"/>
        <c:lblOffset val="100"/>
        <c:noMultiLvlLbl val="0"/>
      </c:catAx>
      <c:valAx>
        <c:axId val="74487155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63810576"/>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0"/>
      <c:rotY val="1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D4F8-4160-9CFB-C3CB761890FE}"/>
              </c:ext>
            </c:extLst>
          </c:dPt>
          <c:dPt>
            <c:idx val="1"/>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D4F8-4160-9CFB-C3CB761890FE}"/>
              </c:ext>
            </c:extLst>
          </c:dPt>
          <c:dPt>
            <c:idx val="2"/>
            <c:bubble3D val="0"/>
            <c:spPr>
              <a:solidFill>
                <a:srgbClr val="7030A0"/>
              </a:solidFill>
              <a:ln w="25400">
                <a:solidFill>
                  <a:schemeClr val="lt1"/>
                </a:solidFill>
              </a:ln>
              <a:effectLst/>
              <a:sp3d contourW="25400">
                <a:contourClr>
                  <a:schemeClr val="lt1"/>
                </a:contourClr>
              </a:sp3d>
            </c:spPr>
            <c:extLst>
              <c:ext xmlns:c16="http://schemas.microsoft.com/office/drawing/2014/chart" uri="{C3380CC4-5D6E-409C-BE32-E72D297353CC}">
                <c16:uniqueId val="{00000005-D4F8-4160-9CFB-C3CB761890FE}"/>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D4F8-4160-9CFB-C3CB761890FE}"/>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D4F8-4160-9CFB-C3CB761890FE}"/>
              </c:ext>
            </c:extLst>
          </c:dPt>
          <c:dPt>
            <c:idx val="5"/>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B-D4F8-4160-9CFB-C3CB761890FE}"/>
              </c:ext>
            </c:extLst>
          </c:dPt>
          <c:dPt>
            <c:idx val="6"/>
            <c:bubble3D val="0"/>
            <c:spPr>
              <a:solidFill>
                <a:schemeClr val="accent1">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D-D4F8-4160-9CFB-C3CB761890FE}"/>
              </c:ext>
            </c:extLst>
          </c:dPt>
          <c:dLbls>
            <c:dLbl>
              <c:idx val="0"/>
              <c:tx>
                <c:rich>
                  <a:bodyPr/>
                  <a:lstStyle/>
                  <a:p>
                    <a:fld id="{9EFE360B-1199-4B9D-8764-244C591432D0}" type="CATEGORYNAME">
                      <a:rPr lang="en-US">
                        <a:solidFill>
                          <a:schemeClr val="bg1"/>
                        </a:solidFill>
                      </a:rPr>
                      <a:pPr/>
                      <a:t>[CATEGORY NAME]</a:t>
                    </a:fld>
                    <a:r>
                      <a:rPr lang="en-US" baseline="0">
                        <a:solidFill>
                          <a:schemeClr val="bg1"/>
                        </a:solidFill>
                      </a:rPr>
                      <a:t>
</a:t>
                    </a:r>
                    <a:fld id="{DD41B7BB-5506-49DA-8D5A-1A8BAFE44EB4}" type="PERCENTAGE">
                      <a:rPr lang="en-US" baseline="0">
                        <a:solidFill>
                          <a:schemeClr val="bg1"/>
                        </a:solidFill>
                      </a:rPr>
                      <a:pPr/>
                      <a:t>[PERCENTAGE]</a:t>
                    </a:fld>
                    <a:endParaRPr lang="en-US" baseline="0">
                      <a:solidFill>
                        <a:schemeClr val="bg1"/>
                      </a:solidFill>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4F8-4160-9CFB-C3CB761890FE}"/>
                </c:ext>
              </c:extLst>
            </c:dLbl>
            <c:dLbl>
              <c:idx val="1"/>
              <c:tx>
                <c:rich>
                  <a:bodyPr/>
                  <a:lstStyle/>
                  <a:p>
                    <a:fld id="{336C0A98-EB33-4D8F-8A65-D996DE9C9F24}" type="CATEGORYNAME">
                      <a:rPr lang="en-US">
                        <a:solidFill>
                          <a:schemeClr val="bg1"/>
                        </a:solidFill>
                      </a:rPr>
                      <a:pPr/>
                      <a:t>[CATEGORY NAME]</a:t>
                    </a:fld>
                    <a:r>
                      <a:rPr lang="en-US" baseline="0">
                        <a:solidFill>
                          <a:schemeClr val="bg1"/>
                        </a:solidFill>
                      </a:rPr>
                      <a:t>
</a:t>
                    </a:r>
                    <a:fld id="{6B8D5719-D2EB-403D-B74C-8AE16647717A}" type="PERCENTAGE">
                      <a:rPr lang="en-US" baseline="0">
                        <a:solidFill>
                          <a:schemeClr val="bg1"/>
                        </a:solidFill>
                      </a:rPr>
                      <a:pPr/>
                      <a:t>[PERCENTAGE]</a:t>
                    </a:fld>
                    <a:endParaRPr lang="en-US" baseline="0">
                      <a:solidFill>
                        <a:schemeClr val="bg1"/>
                      </a:solidFill>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4F8-4160-9CFB-C3CB761890FE}"/>
                </c:ext>
              </c:extLst>
            </c:dLbl>
            <c:dLbl>
              <c:idx val="2"/>
              <c:tx>
                <c:rich>
                  <a:bodyPr/>
                  <a:lstStyle/>
                  <a:p>
                    <a:fld id="{B398DD40-CA40-4959-BBC6-EBD22DE40561}" type="CATEGORYNAME">
                      <a:rPr lang="en-US">
                        <a:solidFill>
                          <a:schemeClr val="bg1"/>
                        </a:solidFill>
                      </a:rPr>
                      <a:pPr/>
                      <a:t>[CATEGORY NAME]</a:t>
                    </a:fld>
                    <a:r>
                      <a:rPr lang="en-US" baseline="0">
                        <a:solidFill>
                          <a:schemeClr val="bg1"/>
                        </a:solidFill>
                      </a:rPr>
                      <a:t>
</a:t>
                    </a:r>
                    <a:fld id="{9099C350-2CD1-41A5-B672-F24E3A07CB32}" type="PERCENTAGE">
                      <a:rPr lang="en-US" baseline="0">
                        <a:solidFill>
                          <a:schemeClr val="bg1"/>
                        </a:solidFill>
                      </a:rPr>
                      <a:pPr/>
                      <a:t>[PERCENTAGE]</a:t>
                    </a:fld>
                    <a:endParaRPr lang="en-US" baseline="0">
                      <a:solidFill>
                        <a:schemeClr val="bg1"/>
                      </a:solidFill>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4F8-4160-9CFB-C3CB761890F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'Tables &amp; Chart Sources'!$C$115:$C$121</c:f>
              <c:strCache>
                <c:ptCount val="7"/>
                <c:pt idx="0">
                  <c:v>Certificated Salaries</c:v>
                </c:pt>
                <c:pt idx="1">
                  <c:v>Classified Salaries</c:v>
                </c:pt>
                <c:pt idx="2">
                  <c:v>Benefits</c:v>
                </c:pt>
                <c:pt idx="3">
                  <c:v>Books &amp; Supplies</c:v>
                </c:pt>
                <c:pt idx="4">
                  <c:v>Services</c:v>
                </c:pt>
                <c:pt idx="5">
                  <c:v>Capital Outlay</c:v>
                </c:pt>
                <c:pt idx="6">
                  <c:v>Other Outgo</c:v>
                </c:pt>
              </c:strCache>
            </c:strRef>
          </c:cat>
          <c:val>
            <c:numRef>
              <c:f>'Tables &amp; Chart Sources'!$E$115:$E$121</c:f>
              <c:numCache>
                <c:formatCode>"$"#,##0_);\("$"#,##0\)</c:formatCode>
                <c:ptCount val="7"/>
                <c:pt idx="0">
                  <c:v>350059999.24000001</c:v>
                </c:pt>
                <c:pt idx="1">
                  <c:v>132499139.52000001</c:v>
                </c:pt>
                <c:pt idx="2">
                  <c:v>238995506.88999999</c:v>
                </c:pt>
                <c:pt idx="3">
                  <c:v>44173544.520000003</c:v>
                </c:pt>
                <c:pt idx="4">
                  <c:v>107253331.66999999</c:v>
                </c:pt>
                <c:pt idx="5">
                  <c:v>36465444.869999997</c:v>
                </c:pt>
                <c:pt idx="6">
                  <c:v>1971153.3199999994</c:v>
                </c:pt>
              </c:numCache>
            </c:numRef>
          </c:val>
          <c:extLst>
            <c:ext xmlns:c16="http://schemas.microsoft.com/office/drawing/2014/chart" uri="{C3380CC4-5D6E-409C-BE32-E72D297353CC}">
              <c16:uniqueId val="{0000000E-D4F8-4160-9CFB-C3CB761890FE}"/>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00065604083509"/>
          <c:y val="7.0815521912953303E-2"/>
          <c:w val="0.87581624489976695"/>
          <c:h val="0.83216703985833174"/>
        </c:manualLayout>
      </c:layout>
      <c:lineChart>
        <c:grouping val="standard"/>
        <c:varyColors val="0"/>
        <c:ser>
          <c:idx val="0"/>
          <c:order val="0"/>
          <c:tx>
            <c:strRef>
              <c:f>'Tables &amp; Chart Sources'!$C$97</c:f>
              <c:strCache>
                <c:ptCount val="1"/>
                <c:pt idx="0">
                  <c:v>Total Revenue</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1"/>
              <c:layout>
                <c:manualLayout>
                  <c:x val="-5.730253724484994E-2"/>
                  <c:y val="-5.189564998515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23-44B2-9B3A-8F9235AA5915}"/>
                </c:ext>
              </c:extLst>
            </c:dLbl>
            <c:dLbl>
              <c:idx val="2"/>
              <c:layout>
                <c:manualLayout>
                  <c:x val="-4.4742031087662185E-2"/>
                  <c:y val="2.92777084681058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23-44B2-9B3A-8F9235AA5915}"/>
                </c:ext>
              </c:extLst>
            </c:dLbl>
            <c:dLbl>
              <c:idx val="3"/>
              <c:layout>
                <c:manualLayout>
                  <c:x val="-6.085470771581529E-2"/>
                  <c:y val="-4.74105170289653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23-44B2-9B3A-8F9235AA5915}"/>
                </c:ext>
              </c:extLst>
            </c:dLbl>
            <c:dLbl>
              <c:idx val="4"/>
              <c:layout>
                <c:manualLayout>
                  <c:x val="-7.403780677521328E-2"/>
                  <c:y val="-5.34648506208393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23-44B2-9B3A-8F9235AA5915}"/>
                </c:ext>
              </c:extLst>
            </c:dLbl>
            <c:dLbl>
              <c:idx val="5"/>
              <c:layout>
                <c:manualLayout>
                  <c:x val="-7.2252633931617349E-2"/>
                  <c:y val="-3.17968063311937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5523-44B2-9B3A-8F9235AA5915}"/>
                </c:ext>
              </c:extLst>
            </c:dLbl>
            <c:dLbl>
              <c:idx val="6"/>
              <c:layout>
                <c:manualLayout>
                  <c:x val="-4.1800030962643835E-2"/>
                  <c:y val="5.9591210775163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523-44B2-9B3A-8F9235AA5915}"/>
                </c:ext>
              </c:extLst>
            </c:dLbl>
            <c:dLbl>
              <c:idx val="7"/>
              <c:layout>
                <c:manualLayout>
                  <c:x val="-6.3784285284570405E-2"/>
                  <c:y val="4.9458820441019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523-44B2-9B3A-8F9235AA5915}"/>
                </c:ext>
              </c:extLst>
            </c:dLbl>
            <c:dLbl>
              <c:idx val="8"/>
              <c:layout>
                <c:manualLayout>
                  <c:x val="-4.6469559151633396E-3"/>
                  <c:y val="2.72595972708143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523-44B2-9B3A-8F9235AA5915}"/>
                </c:ext>
              </c:extLst>
            </c:dLbl>
            <c:spPr>
              <a:solidFill>
                <a:srgbClr val="00B050"/>
              </a:solidFill>
              <a:ln>
                <a:solidFill>
                  <a:srgbClr val="00B050"/>
                </a:solid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Sources'!$D$96:$L$96</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Sources'!$D$97:$L$97</c:f>
              <c:numCache>
                <c:formatCode>"$"#,##0_);\("$"#,##0\)</c:formatCode>
                <c:ptCount val="9"/>
                <c:pt idx="0">
                  <c:v>655298588.9799999</c:v>
                </c:pt>
                <c:pt idx="1">
                  <c:v>674071265.48000002</c:v>
                </c:pt>
                <c:pt idx="2">
                  <c:v>670402985.16000009</c:v>
                </c:pt>
                <c:pt idx="3">
                  <c:v>753300558.25999999</c:v>
                </c:pt>
                <c:pt idx="4">
                  <c:v>846086520.2299999</c:v>
                </c:pt>
                <c:pt idx="5">
                  <c:v>1008304639.23</c:v>
                </c:pt>
                <c:pt idx="6">
                  <c:v>874814203.75000012</c:v>
                </c:pt>
                <c:pt idx="7">
                  <c:v>796945781.03999996</c:v>
                </c:pt>
                <c:pt idx="8">
                  <c:v>789670869.52999997</c:v>
                </c:pt>
              </c:numCache>
            </c:numRef>
          </c:val>
          <c:smooth val="0"/>
          <c:extLst>
            <c:ext xmlns:c16="http://schemas.microsoft.com/office/drawing/2014/chart" uri="{C3380CC4-5D6E-409C-BE32-E72D297353CC}">
              <c16:uniqueId val="{00000007-5523-44B2-9B3A-8F9235AA5915}"/>
            </c:ext>
          </c:extLst>
        </c:ser>
        <c:ser>
          <c:idx val="1"/>
          <c:order val="1"/>
          <c:tx>
            <c:strRef>
              <c:f>'Tables &amp; Chart Sources'!$C$98</c:f>
              <c:strCache>
                <c:ptCount val="1"/>
                <c:pt idx="0">
                  <c:v>Total Expenditures</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1"/>
              <c:layout>
                <c:manualLayout>
                  <c:x val="-5.2908170891717274E-2"/>
                  <c:y val="5.79501424834176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523-44B2-9B3A-8F9235AA5915}"/>
                </c:ext>
              </c:extLst>
            </c:dLbl>
            <c:dLbl>
              <c:idx val="2"/>
              <c:layout>
                <c:manualLayout>
                  <c:x val="-4.913639744079485E-2"/>
                  <c:y val="-3.73501532572712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23-44B2-9B3A-8F9235AA5915}"/>
                </c:ext>
              </c:extLst>
            </c:dLbl>
            <c:dLbl>
              <c:idx val="3"/>
              <c:layout>
                <c:manualLayout>
                  <c:x val="-5.1443382107339723E-2"/>
                  <c:y val="8.4185588048205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523-44B2-9B3A-8F9235AA5915}"/>
                </c:ext>
              </c:extLst>
            </c:dLbl>
            <c:dLbl>
              <c:idx val="4"/>
              <c:layout>
                <c:manualLayout>
                  <c:x val="-5.0601186225172408E-2"/>
                  <c:y val="3.73199610425085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523-44B2-9B3A-8F9235AA5915}"/>
                </c:ext>
              </c:extLst>
            </c:dLbl>
            <c:dLbl>
              <c:idx val="5"/>
              <c:layout>
                <c:manualLayout>
                  <c:x val="-6.2334659539640208E-2"/>
                  <c:y val="6.35711487396863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523-44B2-9B3A-8F9235AA5915}"/>
                </c:ext>
              </c:extLst>
            </c:dLbl>
            <c:dLbl>
              <c:idx val="6"/>
              <c:layout>
                <c:manualLayout>
                  <c:x val="-4.1808343081794368E-2"/>
                  <c:y val="-3.33296105886965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523-44B2-9B3A-8F9235AA5915}"/>
                </c:ext>
              </c:extLst>
            </c:dLbl>
            <c:dLbl>
              <c:idx val="7"/>
              <c:layout>
                <c:manualLayout>
                  <c:x val="-5.6460341362682624E-2"/>
                  <c:y val="-8.98210443868461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523-44B2-9B3A-8F9235AA5915}"/>
                </c:ext>
              </c:extLst>
            </c:dLbl>
            <c:dLbl>
              <c:idx val="8"/>
              <c:layout>
                <c:manualLayout>
                  <c:x val="-1.0506111052673451E-2"/>
                  <c:y val="-5.55131540328933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523-44B2-9B3A-8F9235AA5915}"/>
                </c:ext>
              </c:extLst>
            </c:dLbl>
            <c:spPr>
              <a:solidFill>
                <a:srgbClr val="7030A0"/>
              </a:solidFill>
              <a:ln>
                <a:solidFill>
                  <a:srgbClr val="7030A0"/>
                </a:solid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Sources'!$D$96:$L$96</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Sources'!$D$98:$L$98</c:f>
              <c:numCache>
                <c:formatCode>"$"#,##0_);\("$"#,##0\)</c:formatCode>
                <c:ptCount val="9"/>
                <c:pt idx="0">
                  <c:v>650926031.77999997</c:v>
                </c:pt>
                <c:pt idx="1">
                  <c:v>644298834.70999992</c:v>
                </c:pt>
                <c:pt idx="2">
                  <c:v>674363686.54999983</c:v>
                </c:pt>
                <c:pt idx="3">
                  <c:v>694234715.51999998</c:v>
                </c:pt>
                <c:pt idx="4">
                  <c:v>760447088.62</c:v>
                </c:pt>
                <c:pt idx="5">
                  <c:v>864595176.67999995</c:v>
                </c:pt>
                <c:pt idx="6">
                  <c:v>917258763.05999982</c:v>
                </c:pt>
                <c:pt idx="7">
                  <c:v>908532515.69000006</c:v>
                </c:pt>
                <c:pt idx="8">
                  <c:v>872373225.27999985</c:v>
                </c:pt>
              </c:numCache>
            </c:numRef>
          </c:val>
          <c:smooth val="0"/>
          <c:extLst>
            <c:ext xmlns:c16="http://schemas.microsoft.com/office/drawing/2014/chart" uri="{C3380CC4-5D6E-409C-BE32-E72D297353CC}">
              <c16:uniqueId val="{00000010-5523-44B2-9B3A-8F9235AA5915}"/>
            </c:ext>
          </c:extLst>
        </c:ser>
        <c:dLbls>
          <c:showLegendKey val="0"/>
          <c:showVal val="0"/>
          <c:showCatName val="0"/>
          <c:showSerName val="0"/>
          <c:showPercent val="0"/>
          <c:showBubbleSize val="0"/>
        </c:dLbls>
        <c:marker val="1"/>
        <c:smooth val="0"/>
        <c:axId val="1807186592"/>
        <c:axId val="1582261360"/>
      </c:lineChart>
      <c:catAx>
        <c:axId val="1807186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582261360"/>
        <c:crosses val="autoZero"/>
        <c:auto val="1"/>
        <c:lblAlgn val="ctr"/>
        <c:lblOffset val="100"/>
        <c:noMultiLvlLbl val="0"/>
      </c:catAx>
      <c:valAx>
        <c:axId val="158226136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07186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layout>
                <c:manualLayout>
                  <c:x val="5.8591551375102189E-3"/>
                  <c:y val="-2.22568085202313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04B-4FEA-8602-69AB6C69B2BC}"/>
                </c:ext>
              </c:extLst>
            </c:dLbl>
            <c:dLbl>
              <c:idx val="1"/>
              <c:layout>
                <c:manualLayout>
                  <c:x val="-3.0760564471928677E-2"/>
                  <c:y val="-3.43968858949029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04B-4FEA-8602-69AB6C69B2BC}"/>
                </c:ext>
              </c:extLst>
            </c:dLbl>
            <c:dLbl>
              <c:idx val="2"/>
              <c:layout>
                <c:manualLayout>
                  <c:x val="-1.4647887843775547E-3"/>
                  <c:y val="-2.02334622911193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04B-4FEA-8602-69AB6C69B2BC}"/>
                </c:ext>
              </c:extLst>
            </c:dLbl>
            <c:dLbl>
              <c:idx val="3"/>
              <c:layout>
                <c:manualLayout>
                  <c:x val="0"/>
                  <c:y val="-1.61867698328954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04B-4FEA-8602-69AB6C69B2BC}"/>
                </c:ext>
              </c:extLst>
            </c:dLbl>
            <c:dLbl>
              <c:idx val="4"/>
              <c:layout>
                <c:manualLayout>
                  <c:x val="-1.4647887843775547E-3"/>
                  <c:y val="-1.61867698328955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04B-4FEA-8602-69AB6C69B2BC}"/>
                </c:ext>
              </c:extLst>
            </c:dLbl>
            <c:dLbl>
              <c:idx val="5"/>
              <c:layout>
                <c:manualLayout>
                  <c:x val="-2.490140933441843E-2"/>
                  <c:y val="-2.42801547493433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04B-4FEA-8602-69AB6C69B2BC}"/>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Sheet1!$F$7:$L$7</c:f>
              <c:numCache>
                <c:formatCode>General</c:formatCode>
                <c:ptCount val="7"/>
                <c:pt idx="0">
                  <c:v>45213</c:v>
                </c:pt>
                <c:pt idx="1">
                  <c:v>43911</c:v>
                </c:pt>
                <c:pt idx="2">
                  <c:v>41500</c:v>
                </c:pt>
                <c:pt idx="3">
                  <c:v>39603</c:v>
                </c:pt>
                <c:pt idx="4">
                  <c:v>37663</c:v>
                </c:pt>
                <c:pt idx="5">
                  <c:v>35978</c:v>
                </c:pt>
                <c:pt idx="6">
                  <c:v>34394</c:v>
                </c:pt>
              </c:numCache>
            </c:numRef>
          </c:val>
          <c:smooth val="0"/>
          <c:extLst>
            <c:ext xmlns:c16="http://schemas.microsoft.com/office/drawing/2014/chart" uri="{C3380CC4-5D6E-409C-BE32-E72D297353CC}">
              <c16:uniqueId val="{00000006-604B-4FEA-8602-69AB6C69B2BC}"/>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layout>
                <c:manualLayout>
                  <c:x val="-5.6980283712286882E-2"/>
                  <c:y val="9.9653784748780848E-4"/>
                </c:manualLayout>
              </c:layout>
              <c:tx>
                <c:rich>
                  <a:bodyPr/>
                  <a:lstStyle/>
                  <a:p>
                    <a:r>
                      <a:rPr lang="en-US"/>
                      <a:t>43583</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04B-4FEA-8602-69AB6C69B2BC}"/>
                </c:ext>
              </c:extLst>
            </c:dLbl>
            <c:dLbl>
              <c:idx val="1"/>
              <c:layout>
                <c:manualLayout>
                  <c:x val="-5.2585917359154216E-2"/>
                  <c:y val="4.14634624297265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04B-4FEA-8602-69AB6C69B2BC}"/>
                </c:ext>
              </c:extLst>
            </c:dLbl>
            <c:dLbl>
              <c:idx val="2"/>
              <c:layout>
                <c:manualLayout>
                  <c:x val="-5.4050706143531822E-2"/>
                  <c:y val="2.7300038825942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04B-4FEA-8602-69AB6C69B2BC}"/>
                </c:ext>
              </c:extLst>
            </c:dLbl>
            <c:dLbl>
              <c:idx val="3"/>
              <c:layout>
                <c:manualLayout>
                  <c:x val="-5.4050706143531822E-2"/>
                  <c:y val="1.92066539094952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04B-4FEA-8602-69AB6C69B2BC}"/>
                </c:ext>
              </c:extLst>
            </c:dLbl>
            <c:dLbl>
              <c:idx val="4"/>
              <c:layout>
                <c:manualLayout>
                  <c:x val="-5.258591735915432E-2"/>
                  <c:y val="2.5276692596831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4B-4FEA-8602-69AB6C69B2BC}"/>
                </c:ext>
              </c:extLst>
            </c:dLbl>
            <c:dLbl>
              <c:idx val="5"/>
              <c:layout>
                <c:manualLayout>
                  <c:x val="-5.4050706143531767E-2"/>
                  <c:y val="2.7300038825942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04B-4FEA-8602-69AB6C69B2BC}"/>
                </c:ext>
              </c:extLst>
            </c:dLbl>
            <c:dLbl>
              <c:idx val="6"/>
              <c:layout>
                <c:manualLayout>
                  <c:x val="1.4647887843764805E-4"/>
                  <c:y val="-3.0501546107362144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04B-4FEA-8602-69AB6C69B2BC}"/>
                </c:ext>
              </c:extLst>
            </c:dLbl>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Sheet1!$F$8:$L$8</c:f>
              <c:numCache>
                <c:formatCode>0</c:formatCode>
                <c:ptCount val="7"/>
                <c:pt idx="0">
                  <c:v>43575.73</c:v>
                </c:pt>
                <c:pt idx="1">
                  <c:v>43583.28</c:v>
                </c:pt>
                <c:pt idx="2">
                  <c:v>39903.69</c:v>
                </c:pt>
                <c:pt idx="3">
                  <c:v>36516.67</c:v>
                </c:pt>
                <c:pt idx="4">
                  <c:v>35460</c:v>
                </c:pt>
                <c:pt idx="5">
                  <c:v>34233</c:v>
                </c:pt>
                <c:pt idx="6">
                  <c:v>33070</c:v>
                </c:pt>
              </c:numCache>
            </c:numRef>
          </c:val>
          <c:smooth val="0"/>
          <c:extLst>
            <c:ext xmlns:c16="http://schemas.microsoft.com/office/drawing/2014/chart" uri="{C3380CC4-5D6E-409C-BE32-E72D297353CC}">
              <c16:uniqueId val="{0000000E-604B-4FEA-8602-69AB6C69B2BC}"/>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layout>
                <c:manualLayout>
                  <c:x val="-5.56619738063470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04B-4FEA-8602-69AB6C69B2BC}"/>
                </c:ext>
              </c:extLst>
            </c:dLbl>
            <c:dLbl>
              <c:idx val="1"/>
              <c:layout>
                <c:manualLayout>
                  <c:x val="2.3436620550040876E-2"/>
                  <c:y val="-4.65369632695745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04B-4FEA-8602-69AB6C69B2BC}"/>
                </c:ext>
              </c:extLst>
            </c:dLbl>
            <c:dLbl>
              <c:idx val="2"/>
              <c:layout>
                <c:manualLayout>
                  <c:x val="-1.0253521490642884E-2"/>
                  <c:y val="-2.42801547493432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04B-4FEA-8602-69AB6C69B2BC}"/>
                </c:ext>
              </c:extLst>
            </c:dLbl>
            <c:dLbl>
              <c:idx val="3"/>
              <c:layout>
                <c:manualLayout>
                  <c:x val="-1.4647887843776621E-3"/>
                  <c:y val="-3.2373539665790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04B-4FEA-8602-69AB6C69B2BC}"/>
                </c:ext>
              </c:extLst>
            </c:dLbl>
            <c:dLbl>
              <c:idx val="4"/>
              <c:layout>
                <c:manualLayout>
                  <c:x val="-1.0741660330191978E-16"/>
                  <c:y val="-2.02334622911193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04B-4FEA-8602-69AB6C69B2BC}"/>
                </c:ext>
              </c:extLst>
            </c:dLbl>
            <c:dLbl>
              <c:idx val="5"/>
              <c:layout>
                <c:manualLayout>
                  <c:x val="0"/>
                  <c:y val="-1.61867698328954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04B-4FEA-8602-69AB6C69B2BC}"/>
                </c:ext>
              </c:extLst>
            </c:dLbl>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Sheet1!$F$9:$L$9</c:f>
              <c:numCache>
                <c:formatCode>0</c:formatCode>
                <c:ptCount val="7"/>
                <c:pt idx="0">
                  <c:v>45189.27</c:v>
                </c:pt>
                <c:pt idx="1">
                  <c:v>43583.28</c:v>
                </c:pt>
                <c:pt idx="2">
                  <c:v>43583.28</c:v>
                </c:pt>
                <c:pt idx="3">
                  <c:v>42356.75</c:v>
                </c:pt>
                <c:pt idx="4">
                  <c:v>40001.21</c:v>
                </c:pt>
                <c:pt idx="5">
                  <c:v>37293</c:v>
                </c:pt>
                <c:pt idx="6">
                  <c:v>35403</c:v>
                </c:pt>
              </c:numCache>
            </c:numRef>
          </c:val>
          <c:smooth val="0"/>
          <c:extLst>
            <c:ext xmlns:c16="http://schemas.microsoft.com/office/drawing/2014/chart" uri="{C3380CC4-5D6E-409C-BE32-E72D297353CC}">
              <c16:uniqueId val="{00000015-604B-4FEA-8602-69AB6C69B2BC}"/>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'Tables &amp; Chart Sources'!$C$160</c:f>
              <c:strCache>
                <c:ptCount val="1"/>
                <c:pt idx="0">
                  <c:v>First Interim</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EF30-4469-A354-141AE4818F07}"/>
                </c:ext>
              </c:extLst>
            </c:dLbl>
            <c:dLbl>
              <c:idx val="1"/>
              <c:delete val="1"/>
              <c:extLst>
                <c:ext xmlns:c15="http://schemas.microsoft.com/office/drawing/2012/chart" uri="{CE6537A1-D6FC-4f65-9D91-7224C49458BB}"/>
                <c:ext xmlns:c16="http://schemas.microsoft.com/office/drawing/2014/chart" uri="{C3380CC4-5D6E-409C-BE32-E72D297353CC}">
                  <c16:uniqueId val="{00000001-EF30-4469-A354-141AE4818F07}"/>
                </c:ext>
              </c:extLst>
            </c:dLbl>
            <c:dLbl>
              <c:idx val="2"/>
              <c:delete val="1"/>
              <c:extLst>
                <c:ext xmlns:c15="http://schemas.microsoft.com/office/drawing/2012/chart" uri="{CE6537A1-D6FC-4f65-9D91-7224C49458BB}"/>
                <c:ext xmlns:c16="http://schemas.microsoft.com/office/drawing/2014/chart" uri="{C3380CC4-5D6E-409C-BE32-E72D297353CC}">
                  <c16:uniqueId val="{00000002-EF30-4469-A354-141AE4818F07}"/>
                </c:ext>
              </c:extLst>
            </c:dLbl>
            <c:dLbl>
              <c:idx val="3"/>
              <c:delete val="1"/>
              <c:extLst>
                <c:ext xmlns:c15="http://schemas.microsoft.com/office/drawing/2012/chart" uri="{CE6537A1-D6FC-4f65-9D91-7224C49458BB}"/>
                <c:ext xmlns:c16="http://schemas.microsoft.com/office/drawing/2014/chart" uri="{C3380CC4-5D6E-409C-BE32-E72D297353CC}">
                  <c16:uniqueId val="{00000003-EF30-4469-A354-141AE4818F07}"/>
                </c:ext>
              </c:extLst>
            </c:dLbl>
            <c:dLbl>
              <c:idx val="4"/>
              <c:delete val="1"/>
              <c:extLst>
                <c:ext xmlns:c15="http://schemas.microsoft.com/office/drawing/2012/chart" uri="{CE6537A1-D6FC-4f65-9D91-7224C49458BB}"/>
                <c:ext xmlns:c16="http://schemas.microsoft.com/office/drawing/2014/chart" uri="{C3380CC4-5D6E-409C-BE32-E72D297353CC}">
                  <c16:uniqueId val="{00000004-EF30-4469-A354-141AE4818F07}"/>
                </c:ext>
              </c:extLst>
            </c:dLbl>
            <c:dLbl>
              <c:idx val="5"/>
              <c:delete val="1"/>
              <c:extLst>
                <c:ext xmlns:c15="http://schemas.microsoft.com/office/drawing/2012/chart" uri="{CE6537A1-D6FC-4f65-9D91-7224C49458BB}"/>
                <c:ext xmlns:c16="http://schemas.microsoft.com/office/drawing/2014/chart" uri="{C3380CC4-5D6E-409C-BE32-E72D297353CC}">
                  <c16:uniqueId val="{00000005-EF30-4469-A354-141AE4818F07}"/>
                </c:ext>
              </c:extLst>
            </c:dLbl>
            <c:dLbl>
              <c:idx val="6"/>
              <c:layout>
                <c:manualLayout>
                  <c:x val="-6.9708894579355404E-2"/>
                  <c:y val="4.7563771651198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F30-4469-A354-141AE4818F07}"/>
                </c:ext>
              </c:extLst>
            </c:dLbl>
            <c:dLbl>
              <c:idx val="7"/>
              <c:layout>
                <c:manualLayout>
                  <c:x val="-5.1976142832684778E-3"/>
                  <c:y val="-3.74167699715027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F30-4469-A354-141AE4818F07}"/>
                </c:ext>
              </c:extLst>
            </c:dLbl>
            <c:dLbl>
              <c:idx val="8"/>
              <c:layout>
                <c:manualLayout>
                  <c:x val="-1.2484225733605232E-2"/>
                  <c:y val="-3.94401162006146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F30-4469-A354-141AE4818F07}"/>
                </c:ext>
              </c:extLst>
            </c:dLbl>
            <c:spPr>
              <a:solidFill>
                <a:srgbClr val="FF0000">
                  <a:alpha val="35000"/>
                </a:srgb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Sources'!$D$159:$L$159</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Sources'!$D$160:$L$160</c:f>
              <c:numCache>
                <c:formatCode>"$"#,##0_);\("$"#,##0\)</c:formatCode>
                <c:ptCount val="9"/>
                <c:pt idx="0">
                  <c:v>105947581</c:v>
                </c:pt>
                <c:pt idx="1">
                  <c:v>135014632.86000001</c:v>
                </c:pt>
                <c:pt idx="2">
                  <c:v>130910923.28000009</c:v>
                </c:pt>
                <c:pt idx="3">
                  <c:v>189796393.28000009</c:v>
                </c:pt>
                <c:pt idx="4">
                  <c:v>275590708.38999993</c:v>
                </c:pt>
                <c:pt idx="5">
                  <c:v>418263344.33999997</c:v>
                </c:pt>
                <c:pt idx="6">
                  <c:v>361333526</c:v>
                </c:pt>
                <c:pt idx="7">
                  <c:v>298523393</c:v>
                </c:pt>
                <c:pt idx="8">
                  <c:v>264115003</c:v>
                </c:pt>
              </c:numCache>
            </c:numRef>
          </c:val>
          <c:smooth val="0"/>
          <c:extLst>
            <c:ext xmlns:c16="http://schemas.microsoft.com/office/drawing/2014/chart" uri="{C3380CC4-5D6E-409C-BE32-E72D297353CC}">
              <c16:uniqueId val="{00000009-EF30-4469-A354-141AE4818F07}"/>
            </c:ext>
          </c:extLst>
        </c:ser>
        <c:ser>
          <c:idx val="1"/>
          <c:order val="1"/>
          <c:tx>
            <c:strRef>
              <c:f>'Tables &amp; Chart Sources'!$C$161</c:f>
              <c:strCache>
                <c:ptCount val="1"/>
                <c:pt idx="0">
                  <c:v>Second Interim</c:v>
                </c:pt>
              </c:strCache>
            </c:strRef>
          </c:tx>
          <c:spPr>
            <a:ln w="28575" cap="rnd">
              <a:solidFill>
                <a:srgbClr val="0070C0"/>
              </a:solidFill>
              <a:round/>
            </a:ln>
            <a:effectLst/>
          </c:spPr>
          <c:marker>
            <c:symbol val="circle"/>
            <c:size val="5"/>
            <c:spPr>
              <a:solidFill>
                <a:srgbClr val="0070C0"/>
              </a:solidFill>
              <a:ln w="9525">
                <a:solidFill>
                  <a:srgbClr val="0070C0"/>
                </a:solidFill>
              </a:ln>
              <a:effectLst/>
            </c:spPr>
          </c:marker>
          <c:dLbls>
            <c:dLbl>
              <c:idx val="1"/>
              <c:layout>
                <c:manualLayout>
                  <c:x val="-7.3308273063735132E-3"/>
                  <c:y val="-3.8443578353126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F30-4469-A354-141AE4818F07}"/>
                </c:ext>
              </c:extLst>
            </c:dLbl>
            <c:dLbl>
              <c:idx val="5"/>
              <c:layout>
                <c:manualLayout>
                  <c:x val="-0.10703007867305341"/>
                  <c:y val="-4.04669245822387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F30-4469-A354-141AE4818F07}"/>
                </c:ext>
              </c:extLst>
            </c:dLbl>
            <c:dLbl>
              <c:idx val="7"/>
              <c:layout>
                <c:manualLayout>
                  <c:x val="-0.10116541682795449"/>
                  <c:y val="6.07003868733581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F30-4469-A354-141AE4818F07}"/>
                </c:ext>
              </c:extLst>
            </c:dLbl>
            <c:dLbl>
              <c:idx val="8"/>
              <c:layout>
                <c:manualLayout>
                  <c:x val="-1.4661654612747026E-2"/>
                  <c:y val="3.03501934366789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F30-4469-A354-141AE4818F0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Sources'!$D$159:$L$159</c:f>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f>'Tables &amp; Chart Sources'!$D$161:$L$161</c:f>
              <c:numCache>
                <c:formatCode>"$"#,##0_);\("$"#,##0\)</c:formatCode>
                <c:ptCount val="9"/>
                <c:pt idx="0">
                  <c:v>105947581</c:v>
                </c:pt>
                <c:pt idx="1">
                  <c:v>135014632.86000001</c:v>
                </c:pt>
                <c:pt idx="2">
                  <c:v>130910923.28000009</c:v>
                </c:pt>
                <c:pt idx="3">
                  <c:v>189796393.28000009</c:v>
                </c:pt>
                <c:pt idx="4">
                  <c:v>275590708.38999993</c:v>
                </c:pt>
                <c:pt idx="5">
                  <c:v>418263344.33999997</c:v>
                </c:pt>
                <c:pt idx="6">
                  <c:v>375820548.03000033</c:v>
                </c:pt>
                <c:pt idx="7">
                  <c:v>264233813.38000023</c:v>
                </c:pt>
                <c:pt idx="8">
                  <c:v>181531457.63000041</c:v>
                </c:pt>
              </c:numCache>
            </c:numRef>
          </c:val>
          <c:smooth val="0"/>
          <c:extLst>
            <c:ext xmlns:c16="http://schemas.microsoft.com/office/drawing/2014/chart" uri="{C3380CC4-5D6E-409C-BE32-E72D297353CC}">
              <c16:uniqueId val="{0000000E-EF30-4469-A354-141AE4818F07}"/>
            </c:ext>
          </c:extLst>
        </c:ser>
        <c:dLbls>
          <c:showLegendKey val="0"/>
          <c:showVal val="0"/>
          <c:showCatName val="0"/>
          <c:showSerName val="0"/>
          <c:showPercent val="0"/>
          <c:showBubbleSize val="0"/>
        </c:dLbls>
        <c:marker val="1"/>
        <c:smooth val="0"/>
        <c:axId val="1250876287"/>
        <c:axId val="1121179295"/>
        <c:extLst>
          <c:ext xmlns:c15="http://schemas.microsoft.com/office/drawing/2012/chart" uri="{02D57815-91ED-43cb-92C2-25804820EDAC}">
            <c15:filteredLineSeries>
              <c15:ser>
                <c:idx val="2"/>
                <c:order val="2"/>
                <c:tx>
                  <c:strRef>
                    <c:extLst>
                      <c:ext uri="{02D57815-91ED-43cb-92C2-25804820EDAC}">
                        <c15:formulaRef>
                          <c15:sqref>'Tables &amp; Chart Sources'!#REF!</c15:sqref>
                        </c15:formulaRef>
                      </c:ext>
                    </c:extLst>
                    <c:strCache>
                      <c:ptCount val="1"/>
                      <c:pt idx="0">
                        <c:v>#REF!</c:v>
                      </c:pt>
                    </c:strCache>
                  </c:strRef>
                </c:tx>
                <c:spPr>
                  <a:ln w="28575" cap="rnd">
                    <a:solidFill>
                      <a:schemeClr val="accent3"/>
                    </a:solidFill>
                    <a:round/>
                  </a:ln>
                  <a:effectLst/>
                </c:spPr>
                <c:marker>
                  <c:symbol val="circle"/>
                  <c:size val="5"/>
                  <c:spPr>
                    <a:solidFill>
                      <a:srgbClr val="00B050"/>
                    </a:solidFill>
                    <a:ln w="9525">
                      <a:solidFill>
                        <a:srgbClr val="00B050"/>
                      </a:solidFill>
                    </a:ln>
                    <a:effectLst/>
                  </c:spPr>
                </c:marker>
                <c:cat>
                  <c:strRef>
                    <c:extLst>
                      <c:ext uri="{02D57815-91ED-43cb-92C2-25804820EDAC}">
                        <c15:formulaRef>
                          <c15:sqref>'Tables &amp; Chart Sources'!$D$159:$L$159</c15:sqref>
                        </c15:formulaRef>
                      </c:ext>
                    </c:extLst>
                    <c:strCache>
                      <c:ptCount val="9"/>
                      <c:pt idx="0">
                        <c:v>2017-2018</c:v>
                      </c:pt>
                      <c:pt idx="1">
                        <c:v>2018-2019</c:v>
                      </c:pt>
                      <c:pt idx="2">
                        <c:v>2019-2020</c:v>
                      </c:pt>
                      <c:pt idx="3">
                        <c:v>2020-2021</c:v>
                      </c:pt>
                      <c:pt idx="4">
                        <c:v>2021-2022</c:v>
                      </c:pt>
                      <c:pt idx="5">
                        <c:v>2022-2023</c:v>
                      </c:pt>
                      <c:pt idx="6">
                        <c:v>2023-2024</c:v>
                      </c:pt>
                      <c:pt idx="7">
                        <c:v>2024-2025</c:v>
                      </c:pt>
                      <c:pt idx="8">
                        <c:v>2025-2026</c:v>
                      </c:pt>
                    </c:strCache>
                  </c:strRef>
                </c:cat>
                <c:val>
                  <c:numRef>
                    <c:extLst>
                      <c:ext uri="{02D57815-91ED-43cb-92C2-25804820EDAC}">
                        <c15:formulaRef>
                          <c15:sqref>'Tables &amp; Chart Sources'!#REF!</c15:sqref>
                        </c15:formulaRef>
                      </c:ext>
                    </c:extLst>
                    <c:numCache>
                      <c:formatCode>General</c:formatCode>
                      <c:ptCount val="1"/>
                      <c:pt idx="0">
                        <c:v>1</c:v>
                      </c:pt>
                    </c:numCache>
                  </c:numRef>
                </c:val>
                <c:smooth val="0"/>
                <c:extLst>
                  <c:ext xmlns:c16="http://schemas.microsoft.com/office/drawing/2014/chart" uri="{C3380CC4-5D6E-409C-BE32-E72D297353CC}">
                    <c16:uniqueId val="{0000000F-EF30-4469-A354-141AE4818F07}"/>
                  </c:ext>
                </c:extLst>
              </c15:ser>
            </c15:filteredLineSeries>
          </c:ext>
        </c:extLst>
      </c:lineChart>
      <c:catAx>
        <c:axId val="1250876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21179295"/>
        <c:crosses val="autoZero"/>
        <c:auto val="1"/>
        <c:lblAlgn val="ctr"/>
        <c:lblOffset val="100"/>
        <c:noMultiLvlLbl val="0"/>
      </c:catAx>
      <c:valAx>
        <c:axId val="1121179295"/>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08762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2023-2024 Ending Fund Balance </a:t>
            </a:r>
          </a:p>
        </c:rich>
      </c:tx>
      <c:layout>
        <c:manualLayout>
          <c:xMode val="edge"/>
          <c:yMode val="edge"/>
          <c:x val="0.49984613950879059"/>
          <c:y val="2.630350097845518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'Table 1'!$C$54</c:f>
              <c:strCache>
                <c:ptCount val="1"/>
                <c:pt idx="0">
                  <c:v> 2023-2024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0E2-4370-9D49-28264B675A7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0E2-4370-9D49-28264B675A70}"/>
              </c:ext>
            </c:extLst>
          </c:dPt>
          <c:dPt>
            <c:idx val="2"/>
            <c:bubble3D val="0"/>
            <c:spPr>
              <a:solidFill>
                <a:srgbClr val="7030A0"/>
              </a:solidFill>
              <a:ln w="19050">
                <a:solidFill>
                  <a:schemeClr val="lt1"/>
                </a:solidFill>
              </a:ln>
              <a:effectLst/>
            </c:spPr>
            <c:extLst>
              <c:ext xmlns:c16="http://schemas.microsoft.com/office/drawing/2014/chart" uri="{C3380CC4-5D6E-409C-BE32-E72D297353CC}">
                <c16:uniqueId val="{00000005-30E2-4370-9D49-28264B675A70}"/>
              </c:ext>
            </c:extLst>
          </c:dPt>
          <c:dPt>
            <c:idx val="3"/>
            <c:bubble3D val="0"/>
            <c:spPr>
              <a:solidFill>
                <a:srgbClr val="FFFF00"/>
              </a:solidFill>
              <a:ln w="19050">
                <a:solidFill>
                  <a:schemeClr val="lt1"/>
                </a:solidFill>
              </a:ln>
              <a:effectLst/>
            </c:spPr>
            <c:extLst>
              <c:ext xmlns:c16="http://schemas.microsoft.com/office/drawing/2014/chart" uri="{C3380CC4-5D6E-409C-BE32-E72D297353CC}">
                <c16:uniqueId val="{00000007-30E2-4370-9D49-28264B675A70}"/>
              </c:ext>
            </c:extLst>
          </c:dPt>
          <c:dPt>
            <c:idx val="4"/>
            <c:bubble3D val="0"/>
            <c:spPr>
              <a:solidFill>
                <a:srgbClr val="00B050"/>
              </a:solidFill>
              <a:ln w="19050">
                <a:solidFill>
                  <a:schemeClr val="lt1"/>
                </a:solidFill>
              </a:ln>
              <a:effectLst/>
            </c:spPr>
            <c:extLst>
              <c:ext xmlns:c16="http://schemas.microsoft.com/office/drawing/2014/chart" uri="{C3380CC4-5D6E-409C-BE32-E72D297353CC}">
                <c16:uniqueId val="{00000009-30E2-4370-9D49-28264B675A70}"/>
              </c:ext>
            </c:extLst>
          </c:dPt>
          <c:dLbls>
            <c:dLbl>
              <c:idx val="0"/>
              <c:layout>
                <c:manualLayout>
                  <c:x val="-5.3324886000217758E-2"/>
                  <c:y val="-0.2252557899964169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0E2-4370-9D49-28264B675A70}"/>
                </c:ext>
              </c:extLst>
            </c:dLbl>
            <c:dLbl>
              <c:idx val="1"/>
              <c:layout>
                <c:manualLayout>
                  <c:x val="-3.463619952130241E-2"/>
                  <c:y val="-3.0700535039656789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0E2-4370-9D49-28264B675A70}"/>
                </c:ext>
              </c:extLst>
            </c:dLbl>
            <c:dLbl>
              <c:idx val="2"/>
              <c:layout>
                <c:manualLayout>
                  <c:x val="-9.4262041717184577E-3"/>
                  <c:y val="-3.6743330246269912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30E2-4370-9D49-28264B675A70}"/>
                </c:ext>
              </c:extLst>
            </c:dLbl>
            <c:dLbl>
              <c:idx val="3"/>
              <c:layout>
                <c:manualLayout>
                  <c:x val="-8.4002753341563836E-3"/>
                  <c:y val="1.0880345198798547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30E2-4370-9D49-28264B675A70}"/>
                </c:ext>
              </c:extLst>
            </c:dLbl>
            <c:dLbl>
              <c:idx val="4"/>
              <c:layout>
                <c:manualLayout>
                  <c:x val="-7.6626388435227274E-2"/>
                  <c:y val="-7.8708168312454363E-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30E2-4370-9D49-28264B675A7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 1'!$A$55:$A$59</c:f>
              <c:strCache>
                <c:ptCount val="5"/>
                <c:pt idx="0">
                  <c:v>Unrestricted Funds</c:v>
                </c:pt>
                <c:pt idx="1">
                  <c:v>COVID Relief Grant Funds</c:v>
                </c:pt>
                <c:pt idx="2">
                  <c:v>ELOP Funds</c:v>
                </c:pt>
                <c:pt idx="3">
                  <c:v>Other Restricted Funds</c:v>
                </c:pt>
                <c:pt idx="4">
                  <c:v>Reserve for Economic Uncertainties &amp; Unspendable</c:v>
                </c:pt>
              </c:strCache>
            </c:strRef>
          </c:cat>
          <c:val>
            <c:numRef>
              <c:f>'Table 1'!$C$55:$C$59</c:f>
              <c:numCache>
                <c:formatCode>"$"#,##0_);\("$"#,##0\)</c:formatCode>
                <c:ptCount val="5"/>
                <c:pt idx="0">
                  <c:v>181646111.56999999</c:v>
                </c:pt>
                <c:pt idx="1">
                  <c:v>63672728.049999997</c:v>
                </c:pt>
                <c:pt idx="2">
                  <c:v>41412873</c:v>
                </c:pt>
                <c:pt idx="3">
                  <c:v>69553695.399999976</c:v>
                </c:pt>
                <c:pt idx="4">
                  <c:v>19535140.010000002</c:v>
                </c:pt>
              </c:numCache>
            </c:numRef>
          </c:val>
          <c:extLst>
            <c:ext xmlns:c16="http://schemas.microsoft.com/office/drawing/2014/chart" uri="{C3380CC4-5D6E-409C-BE32-E72D297353CC}">
              <c16:uniqueId val="{0000000A-30E2-4370-9D49-28264B675A7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1-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2-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03-604B-4FEA-8602-69AB6C69B2BC}"/>
                </c:ext>
              </c:extLst>
            </c:dLbl>
            <c:dLbl>
              <c:idx val="4"/>
              <c:layout>
                <c:manualLayout>
                  <c:x val="-1.4647887843775547E-3"/>
                  <c:y val="-1.61867698328955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05-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0-EEC9-4D44-AC0A-83A7870E9553}"/>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Sheet1!$F$7:$L$7</c:f>
              <c:numCache>
                <c:formatCode>General</c:formatCode>
                <c:ptCount val="7"/>
                <c:pt idx="0">
                  <c:v>45213</c:v>
                </c:pt>
                <c:pt idx="1">
                  <c:v>43911</c:v>
                </c:pt>
                <c:pt idx="2">
                  <c:v>41500</c:v>
                </c:pt>
                <c:pt idx="3">
                  <c:v>39603</c:v>
                </c:pt>
                <c:pt idx="4">
                  <c:v>37663</c:v>
                </c:pt>
                <c:pt idx="5">
                  <c:v>35978</c:v>
                </c:pt>
                <c:pt idx="6">
                  <c:v>34394</c:v>
                </c:pt>
              </c:numCache>
            </c:numRef>
          </c:val>
          <c:smooth val="0"/>
          <c:extLst>
            <c:ext xmlns:c16="http://schemas.microsoft.com/office/drawing/2014/chart" uri="{C3380CC4-5D6E-409C-BE32-E72D297353CC}">
              <c16:uniqueId val="{00000006-604B-4FEA-8602-69AB6C69B2BC}"/>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7-604B-4FEA-8602-69AB6C69B2BC}"/>
                </c:ext>
              </c:extLst>
            </c:dLbl>
            <c:dLbl>
              <c:idx val="1"/>
              <c:layout>
                <c:manualLayout>
                  <c:x val="-5.2585917359154216E-2"/>
                  <c:y val="4.14634624297265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04B-4FEA-8602-69AB6C69B2BC}"/>
                </c:ext>
              </c:extLst>
            </c:dLbl>
            <c:dLbl>
              <c:idx val="2"/>
              <c:layout>
                <c:manualLayout>
                  <c:x val="-5.4050706143531822E-2"/>
                  <c:y val="2.7300038825942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04B-4FEA-8602-69AB6C69B2BC}"/>
                </c:ext>
              </c:extLst>
            </c:dLbl>
            <c:dLbl>
              <c:idx val="3"/>
              <c:layout>
                <c:manualLayout>
                  <c:x val="-5.4050706143531822E-2"/>
                  <c:y val="1.92066539094952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04B-4FEA-8602-69AB6C69B2BC}"/>
                </c:ext>
              </c:extLst>
            </c:dLbl>
            <c:dLbl>
              <c:idx val="4"/>
              <c:layout>
                <c:manualLayout>
                  <c:x val="-5.258591735915432E-2"/>
                  <c:y val="2.5276692596831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0C-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D-604B-4FEA-8602-69AB6C69B2BC}"/>
                </c:ext>
              </c:extLst>
            </c:dLbl>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Sheet1!$F$8:$L$8</c:f>
              <c:numCache>
                <c:formatCode>0</c:formatCode>
                <c:ptCount val="7"/>
                <c:pt idx="0">
                  <c:v>43575.73</c:v>
                </c:pt>
                <c:pt idx="1">
                  <c:v>43583.28</c:v>
                </c:pt>
                <c:pt idx="2">
                  <c:v>39903.69</c:v>
                </c:pt>
                <c:pt idx="3">
                  <c:v>36516.67</c:v>
                </c:pt>
                <c:pt idx="4">
                  <c:v>35460</c:v>
                </c:pt>
                <c:pt idx="5">
                  <c:v>34233</c:v>
                </c:pt>
                <c:pt idx="6">
                  <c:v>33070</c:v>
                </c:pt>
              </c:numCache>
            </c:numRef>
          </c:val>
          <c:smooth val="0"/>
          <c:extLst>
            <c:ext xmlns:c16="http://schemas.microsoft.com/office/drawing/2014/chart" uri="{C3380CC4-5D6E-409C-BE32-E72D297353CC}">
              <c16:uniqueId val="{0000000E-604B-4FEA-8602-69AB6C69B2BC}"/>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F-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10-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11-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12-604B-4FEA-8602-69AB6C69B2BC}"/>
                </c:ext>
              </c:extLst>
            </c:dLbl>
            <c:dLbl>
              <c:idx val="4"/>
              <c:layout>
                <c:manualLayout>
                  <c:x val="-1.0741660330191978E-16"/>
                  <c:y val="-2.02334622911193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14-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1-EEC9-4D44-AC0A-83A7870E9553}"/>
                </c:ext>
              </c:extLst>
            </c:dLbl>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Sheet1!$F$9:$L$9</c:f>
              <c:numCache>
                <c:formatCode>0</c:formatCode>
                <c:ptCount val="7"/>
                <c:pt idx="0">
                  <c:v>45189.27</c:v>
                </c:pt>
                <c:pt idx="1">
                  <c:v>43583.28</c:v>
                </c:pt>
                <c:pt idx="2">
                  <c:v>43583.28</c:v>
                </c:pt>
                <c:pt idx="3">
                  <c:v>42356.75</c:v>
                </c:pt>
                <c:pt idx="4">
                  <c:v>40001.21</c:v>
                </c:pt>
                <c:pt idx="5">
                  <c:v>37293</c:v>
                </c:pt>
                <c:pt idx="6">
                  <c:v>35403</c:v>
                </c:pt>
              </c:numCache>
            </c:numRef>
          </c:val>
          <c:smooth val="0"/>
          <c:extLst>
            <c:ext xmlns:c16="http://schemas.microsoft.com/office/drawing/2014/chart" uri="{C3380CC4-5D6E-409C-BE32-E72D297353CC}">
              <c16:uniqueId val="{00000015-604B-4FEA-8602-69AB6C69B2BC}"/>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1-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2-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03-604B-4FEA-8602-69AB6C69B2BC}"/>
                </c:ext>
              </c:extLst>
            </c:dLbl>
            <c:dLbl>
              <c:idx val="4"/>
              <c:layout>
                <c:manualLayout>
                  <c:x val="-1.4647887843775547E-3"/>
                  <c:y val="-1.61867698328955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05-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0-EEC9-4D44-AC0A-83A7870E9553}"/>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Sheet1!$F$7:$L$7</c:f>
              <c:numCache>
                <c:formatCode>General</c:formatCode>
                <c:ptCount val="7"/>
                <c:pt idx="0">
                  <c:v>45213</c:v>
                </c:pt>
                <c:pt idx="1">
                  <c:v>43911</c:v>
                </c:pt>
                <c:pt idx="2">
                  <c:v>41500</c:v>
                </c:pt>
                <c:pt idx="3">
                  <c:v>39603</c:v>
                </c:pt>
                <c:pt idx="4">
                  <c:v>37663</c:v>
                </c:pt>
                <c:pt idx="5">
                  <c:v>35978</c:v>
                </c:pt>
                <c:pt idx="6">
                  <c:v>34394</c:v>
                </c:pt>
              </c:numCache>
            </c:numRef>
          </c:val>
          <c:smooth val="0"/>
          <c:extLst>
            <c:ext xmlns:c16="http://schemas.microsoft.com/office/drawing/2014/chart" uri="{C3380CC4-5D6E-409C-BE32-E72D297353CC}">
              <c16:uniqueId val="{00000006-604B-4FEA-8602-69AB6C69B2BC}"/>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7-604B-4FEA-8602-69AB6C69B2BC}"/>
                </c:ext>
              </c:extLst>
            </c:dLbl>
            <c:dLbl>
              <c:idx val="1"/>
              <c:layout>
                <c:manualLayout>
                  <c:x val="0.39443090949440296"/>
                  <c:y val="3.741329386906471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04B-4FEA-8602-69AB6C69B2BC}"/>
                </c:ext>
              </c:extLst>
            </c:dLbl>
            <c:dLbl>
              <c:idx val="2"/>
              <c:layout>
                <c:manualLayout>
                  <c:x val="0.26252521430209341"/>
                  <c:y val="-0.1286319466358555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04B-4FEA-8602-69AB6C69B2BC}"/>
                </c:ext>
              </c:extLst>
            </c:dLbl>
            <c:dLbl>
              <c:idx val="3"/>
              <c:layout>
                <c:manualLayout>
                  <c:x val="0.1306185958788586"/>
                  <c:y val="-0.2764564820172827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04B-4FEA-8602-69AB6C69B2BC}"/>
                </c:ext>
              </c:extLst>
            </c:dLbl>
            <c:dLbl>
              <c:idx val="4"/>
              <c:layout>
                <c:manualLayout>
                  <c:x val="-5.258591735915432E-2"/>
                  <c:y val="2.5276692596831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0C-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D-604B-4FEA-8602-69AB6C69B2BC}"/>
                </c:ext>
              </c:extLst>
            </c:dLbl>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25400" cap="flat" cmpd="sng" algn="ctr">
                      <a:solidFill>
                        <a:srgbClr val="F00000"/>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Sheet1!$F$8:$L$8</c:f>
              <c:numCache>
                <c:formatCode>0</c:formatCode>
                <c:ptCount val="7"/>
                <c:pt idx="0">
                  <c:v>43575.73</c:v>
                </c:pt>
                <c:pt idx="1">
                  <c:v>43583.28</c:v>
                </c:pt>
                <c:pt idx="2">
                  <c:v>39903.69</c:v>
                </c:pt>
                <c:pt idx="3">
                  <c:v>36516.67</c:v>
                </c:pt>
                <c:pt idx="4">
                  <c:v>35460</c:v>
                </c:pt>
                <c:pt idx="5">
                  <c:v>34233</c:v>
                </c:pt>
                <c:pt idx="6">
                  <c:v>33070</c:v>
                </c:pt>
              </c:numCache>
            </c:numRef>
          </c:val>
          <c:smooth val="0"/>
          <c:extLst>
            <c:ext xmlns:c16="http://schemas.microsoft.com/office/drawing/2014/chart" uri="{C3380CC4-5D6E-409C-BE32-E72D297353CC}">
              <c16:uniqueId val="{0000000E-604B-4FEA-8602-69AB6C69B2BC}"/>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F-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10-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11-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12-604B-4FEA-8602-69AB6C69B2BC}"/>
                </c:ext>
              </c:extLst>
            </c:dLbl>
            <c:dLbl>
              <c:idx val="4"/>
              <c:layout>
                <c:manualLayout>
                  <c:x val="-1.0741660330191978E-16"/>
                  <c:y val="-2.02334622911193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14-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1-EEC9-4D44-AC0A-83A7870E9553}"/>
                </c:ext>
              </c:extLst>
            </c:dLbl>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Sheet1!$F$9:$L$9</c:f>
              <c:numCache>
                <c:formatCode>0</c:formatCode>
                <c:ptCount val="7"/>
                <c:pt idx="0">
                  <c:v>45189.27</c:v>
                </c:pt>
                <c:pt idx="1">
                  <c:v>43583.28</c:v>
                </c:pt>
                <c:pt idx="2">
                  <c:v>43583.28</c:v>
                </c:pt>
                <c:pt idx="3">
                  <c:v>42356.75</c:v>
                </c:pt>
                <c:pt idx="4">
                  <c:v>40001.21</c:v>
                </c:pt>
                <c:pt idx="5">
                  <c:v>37293</c:v>
                </c:pt>
                <c:pt idx="6">
                  <c:v>35403</c:v>
                </c:pt>
              </c:numCache>
            </c:numRef>
          </c:val>
          <c:smooth val="0"/>
          <c:extLst>
            <c:ext xmlns:c16="http://schemas.microsoft.com/office/drawing/2014/chart" uri="{C3380CC4-5D6E-409C-BE32-E72D297353CC}">
              <c16:uniqueId val="{00000015-604B-4FEA-8602-69AB6C69B2BC}"/>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1-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2-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03-604B-4FEA-8602-69AB6C69B2BC}"/>
                </c:ext>
              </c:extLst>
            </c:dLbl>
            <c:dLbl>
              <c:idx val="4"/>
              <c:layout>
                <c:manualLayout>
                  <c:x val="-1.4647887843775547E-3"/>
                  <c:y val="-1.61867698328955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05-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0-EEC9-4D44-AC0A-83A7870E9553}"/>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Sheet1!$F$7:$L$7</c:f>
              <c:numCache>
                <c:formatCode>General</c:formatCode>
                <c:ptCount val="7"/>
                <c:pt idx="0">
                  <c:v>45213</c:v>
                </c:pt>
                <c:pt idx="1">
                  <c:v>43911</c:v>
                </c:pt>
                <c:pt idx="2">
                  <c:v>41500</c:v>
                </c:pt>
                <c:pt idx="3">
                  <c:v>39603</c:v>
                </c:pt>
                <c:pt idx="4">
                  <c:v>37663</c:v>
                </c:pt>
                <c:pt idx="5">
                  <c:v>35978</c:v>
                </c:pt>
                <c:pt idx="6">
                  <c:v>34394</c:v>
                </c:pt>
              </c:numCache>
            </c:numRef>
          </c:val>
          <c:smooth val="0"/>
          <c:extLst>
            <c:ext xmlns:c16="http://schemas.microsoft.com/office/drawing/2014/chart" uri="{C3380CC4-5D6E-409C-BE32-E72D297353CC}">
              <c16:uniqueId val="{00000006-604B-4FEA-8602-69AB6C69B2BC}"/>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7-604B-4FEA-8602-69AB6C69B2BC}"/>
                </c:ext>
              </c:extLst>
            </c:dLbl>
            <c:dLbl>
              <c:idx val="1"/>
              <c:layout>
                <c:manualLayout>
                  <c:x val="0.39443090949440296"/>
                  <c:y val="3.741329386906471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04B-4FEA-8602-69AB6C69B2BC}"/>
                </c:ext>
              </c:extLst>
            </c:dLbl>
            <c:dLbl>
              <c:idx val="2"/>
              <c:layout>
                <c:manualLayout>
                  <c:x val="0.26252521430209341"/>
                  <c:y val="-0.1286319466358555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04B-4FEA-8602-69AB6C69B2BC}"/>
                </c:ext>
              </c:extLst>
            </c:dLbl>
            <c:dLbl>
              <c:idx val="3"/>
              <c:layout>
                <c:manualLayout>
                  <c:x val="0.1306185958788586"/>
                  <c:y val="-0.2764564820172827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04B-4FEA-8602-69AB6C69B2BC}"/>
                </c:ext>
              </c:extLst>
            </c:dLbl>
            <c:dLbl>
              <c:idx val="4"/>
              <c:layout>
                <c:manualLayout>
                  <c:x val="-5.258591735915432E-2"/>
                  <c:y val="2.5276692596831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0C-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D-604B-4FEA-8602-69AB6C69B2BC}"/>
                </c:ext>
              </c:extLst>
            </c:dLbl>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F00000"/>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Sheet1!$F$8:$L$8</c:f>
              <c:numCache>
                <c:formatCode>0</c:formatCode>
                <c:ptCount val="7"/>
                <c:pt idx="0">
                  <c:v>43575.73</c:v>
                </c:pt>
                <c:pt idx="1">
                  <c:v>43583.28</c:v>
                </c:pt>
                <c:pt idx="2">
                  <c:v>39903.69</c:v>
                </c:pt>
                <c:pt idx="3">
                  <c:v>36516.67</c:v>
                </c:pt>
                <c:pt idx="4">
                  <c:v>35460</c:v>
                </c:pt>
                <c:pt idx="5">
                  <c:v>34233</c:v>
                </c:pt>
                <c:pt idx="6">
                  <c:v>33070</c:v>
                </c:pt>
              </c:numCache>
            </c:numRef>
          </c:val>
          <c:smooth val="0"/>
          <c:extLst>
            <c:ext xmlns:c16="http://schemas.microsoft.com/office/drawing/2014/chart" uri="{C3380CC4-5D6E-409C-BE32-E72D297353CC}">
              <c16:uniqueId val="{0000000E-604B-4FEA-8602-69AB6C69B2BC}"/>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F-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10-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11-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12-604B-4FEA-8602-69AB6C69B2BC}"/>
                </c:ext>
              </c:extLst>
            </c:dLbl>
            <c:dLbl>
              <c:idx val="4"/>
              <c:layout>
                <c:manualLayout>
                  <c:x val="-1.0741660330191978E-16"/>
                  <c:y val="-2.02334622911193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14-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1-EEC9-4D44-AC0A-83A7870E9553}"/>
                </c:ext>
              </c:extLst>
            </c:dLbl>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Sheet1!$F$9:$L$9</c:f>
              <c:numCache>
                <c:formatCode>0</c:formatCode>
                <c:ptCount val="7"/>
                <c:pt idx="0">
                  <c:v>45189.27</c:v>
                </c:pt>
                <c:pt idx="1">
                  <c:v>43583.28</c:v>
                </c:pt>
                <c:pt idx="2">
                  <c:v>43583.28</c:v>
                </c:pt>
                <c:pt idx="3">
                  <c:v>42356.75</c:v>
                </c:pt>
                <c:pt idx="4">
                  <c:v>40001.21</c:v>
                </c:pt>
                <c:pt idx="5">
                  <c:v>37293</c:v>
                </c:pt>
                <c:pt idx="6">
                  <c:v>35403</c:v>
                </c:pt>
              </c:numCache>
            </c:numRef>
          </c:val>
          <c:smooth val="0"/>
          <c:extLst>
            <c:ext xmlns:c16="http://schemas.microsoft.com/office/drawing/2014/chart" uri="{C3380CC4-5D6E-409C-BE32-E72D297353CC}">
              <c16:uniqueId val="{00000015-604B-4FEA-8602-69AB6C69B2BC}"/>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1-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2-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03-604B-4FEA-8602-69AB6C69B2BC}"/>
                </c:ext>
              </c:extLst>
            </c:dLbl>
            <c:dLbl>
              <c:idx val="4"/>
              <c:delete val="1"/>
              <c:extLst>
                <c:ext xmlns:c15="http://schemas.microsoft.com/office/drawing/2012/chart" uri="{CE6537A1-D6FC-4f65-9D91-7224C49458BB}"/>
                <c:ext xmlns:c16="http://schemas.microsoft.com/office/drawing/2014/chart" uri="{C3380CC4-5D6E-409C-BE32-E72D297353CC}">
                  <c16:uniqueId val="{00000004-604B-4FEA-8602-69AB6C69B2BC}"/>
                </c:ext>
              </c:extLst>
            </c:dLbl>
            <c:dLbl>
              <c:idx val="5"/>
              <c:layout>
                <c:manualLayout>
                  <c:x val="-2.490140933441843E-2"/>
                  <c:y val="-2.42801547493433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0-4927-4C3B-B014-9B3F12CDF327}"/>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Sheet1!$F$7:$L$7</c:f>
              <c:numCache>
                <c:formatCode>General</c:formatCode>
                <c:ptCount val="7"/>
                <c:pt idx="0">
                  <c:v>45213</c:v>
                </c:pt>
                <c:pt idx="1">
                  <c:v>43911</c:v>
                </c:pt>
                <c:pt idx="2">
                  <c:v>41500</c:v>
                </c:pt>
                <c:pt idx="3">
                  <c:v>39603</c:v>
                </c:pt>
                <c:pt idx="4">
                  <c:v>37663</c:v>
                </c:pt>
                <c:pt idx="5">
                  <c:v>35978</c:v>
                </c:pt>
                <c:pt idx="6">
                  <c:v>34394</c:v>
                </c:pt>
              </c:numCache>
            </c:numRef>
          </c:val>
          <c:smooth val="0"/>
          <c:extLst>
            <c:ext xmlns:c16="http://schemas.microsoft.com/office/drawing/2014/chart" uri="{C3380CC4-5D6E-409C-BE32-E72D297353CC}">
              <c16:uniqueId val="{00000006-604B-4FEA-8602-69AB6C69B2BC}"/>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7-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8-604B-4FEA-8602-69AB6C69B2BC}"/>
                </c:ext>
              </c:extLst>
            </c:dLbl>
            <c:dLbl>
              <c:idx val="2"/>
              <c:layout>
                <c:manualLayout>
                  <c:x val="-5.4050706143531822E-2"/>
                  <c:y val="2.7300038825942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04B-4FEA-8602-69AB6C69B2BC}"/>
                </c:ext>
              </c:extLst>
            </c:dLbl>
            <c:dLbl>
              <c:idx val="3"/>
              <c:layout>
                <c:manualLayout>
                  <c:x val="-5.4050706143531822E-2"/>
                  <c:y val="1.92066539094952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04B-4FEA-8602-69AB6C69B2BC}"/>
                </c:ext>
              </c:extLst>
            </c:dLbl>
            <c:dLbl>
              <c:idx val="4"/>
              <c:layout>
                <c:manualLayout>
                  <c:x val="-5.258591735915432E-2"/>
                  <c:y val="2.5276692596831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4B-4FEA-8602-69AB6C69B2BC}"/>
                </c:ext>
              </c:extLst>
            </c:dLbl>
            <c:dLbl>
              <c:idx val="5"/>
              <c:layout>
                <c:manualLayout>
                  <c:x val="-5.4050706143531767E-2"/>
                  <c:y val="2.7300038825942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D-604B-4FEA-8602-69AB6C69B2BC}"/>
                </c:ext>
              </c:extLst>
            </c:dLbl>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Sheet1!$F$8:$L$8</c:f>
              <c:numCache>
                <c:formatCode>0</c:formatCode>
                <c:ptCount val="7"/>
                <c:pt idx="0">
                  <c:v>43575.73</c:v>
                </c:pt>
                <c:pt idx="1">
                  <c:v>43583.28</c:v>
                </c:pt>
                <c:pt idx="2">
                  <c:v>39903.69</c:v>
                </c:pt>
                <c:pt idx="3">
                  <c:v>36516.67</c:v>
                </c:pt>
                <c:pt idx="4">
                  <c:v>35460</c:v>
                </c:pt>
                <c:pt idx="5">
                  <c:v>34233</c:v>
                </c:pt>
                <c:pt idx="6">
                  <c:v>33070</c:v>
                </c:pt>
              </c:numCache>
            </c:numRef>
          </c:val>
          <c:smooth val="0"/>
          <c:extLst>
            <c:ext xmlns:c16="http://schemas.microsoft.com/office/drawing/2014/chart" uri="{C3380CC4-5D6E-409C-BE32-E72D297353CC}">
              <c16:uniqueId val="{0000000E-604B-4FEA-8602-69AB6C69B2BC}"/>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F-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10-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11-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12-604B-4FEA-8602-69AB6C69B2BC}"/>
                </c:ext>
              </c:extLst>
            </c:dLbl>
            <c:dLbl>
              <c:idx val="4"/>
              <c:delete val="1"/>
              <c:extLst>
                <c:ext xmlns:c15="http://schemas.microsoft.com/office/drawing/2012/chart" uri="{CE6537A1-D6FC-4f65-9D91-7224C49458BB}"/>
                <c:ext xmlns:c16="http://schemas.microsoft.com/office/drawing/2014/chart" uri="{C3380CC4-5D6E-409C-BE32-E72D297353CC}">
                  <c16:uniqueId val="{00000013-604B-4FEA-8602-69AB6C69B2BC}"/>
                </c:ext>
              </c:extLst>
            </c:dLbl>
            <c:dLbl>
              <c:idx val="5"/>
              <c:layout>
                <c:manualLayout>
                  <c:x val="0"/>
                  <c:y val="-1.61867698328954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1-4927-4C3B-B014-9B3F12CDF327}"/>
                </c:ext>
              </c:extLst>
            </c:dLbl>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Sheet1!$F$9:$L$9</c:f>
              <c:numCache>
                <c:formatCode>0</c:formatCode>
                <c:ptCount val="7"/>
                <c:pt idx="0">
                  <c:v>45189.27</c:v>
                </c:pt>
                <c:pt idx="1">
                  <c:v>43583.28</c:v>
                </c:pt>
                <c:pt idx="2">
                  <c:v>43583.28</c:v>
                </c:pt>
                <c:pt idx="3">
                  <c:v>42356.75</c:v>
                </c:pt>
                <c:pt idx="4">
                  <c:v>40001.21</c:v>
                </c:pt>
                <c:pt idx="5">
                  <c:v>37293</c:v>
                </c:pt>
                <c:pt idx="6">
                  <c:v>35403</c:v>
                </c:pt>
              </c:numCache>
            </c:numRef>
          </c:val>
          <c:smooth val="0"/>
          <c:extLst>
            <c:ext xmlns:c16="http://schemas.microsoft.com/office/drawing/2014/chart" uri="{C3380CC4-5D6E-409C-BE32-E72D297353CC}">
              <c16:uniqueId val="{00000015-604B-4FEA-8602-69AB6C69B2BC}"/>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1-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2-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03-604B-4FEA-8602-69AB6C69B2BC}"/>
                </c:ext>
              </c:extLst>
            </c:dLbl>
            <c:dLbl>
              <c:idx val="4"/>
              <c:delete val="1"/>
              <c:extLst>
                <c:ext xmlns:c15="http://schemas.microsoft.com/office/drawing/2012/chart" uri="{CE6537A1-D6FC-4f65-9D91-7224C49458BB}"/>
                <c:ext xmlns:c16="http://schemas.microsoft.com/office/drawing/2014/chart" uri="{C3380CC4-5D6E-409C-BE32-E72D297353CC}">
                  <c16:uniqueId val="{00000004-604B-4FEA-8602-69AB6C69B2BC}"/>
                </c:ext>
              </c:extLst>
            </c:dLbl>
            <c:dLbl>
              <c:idx val="5"/>
              <c:layout>
                <c:manualLayout>
                  <c:x val="-2.490140933441843E-2"/>
                  <c:y val="-2.42801547493433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0-4927-4C3B-B014-9B3F12CDF327}"/>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Sheet1!$F$7:$L$7</c:f>
              <c:numCache>
                <c:formatCode>General</c:formatCode>
                <c:ptCount val="7"/>
                <c:pt idx="0">
                  <c:v>45213</c:v>
                </c:pt>
                <c:pt idx="1">
                  <c:v>43911</c:v>
                </c:pt>
                <c:pt idx="2">
                  <c:v>41500</c:v>
                </c:pt>
                <c:pt idx="3">
                  <c:v>39603</c:v>
                </c:pt>
                <c:pt idx="4">
                  <c:v>37663</c:v>
                </c:pt>
                <c:pt idx="5">
                  <c:v>35978</c:v>
                </c:pt>
                <c:pt idx="6">
                  <c:v>34394</c:v>
                </c:pt>
              </c:numCache>
            </c:numRef>
          </c:val>
          <c:smooth val="0"/>
          <c:extLst>
            <c:ext xmlns:c16="http://schemas.microsoft.com/office/drawing/2014/chart" uri="{C3380CC4-5D6E-409C-BE32-E72D297353CC}">
              <c16:uniqueId val="{00000006-604B-4FEA-8602-69AB6C69B2BC}"/>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7-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8-604B-4FEA-8602-69AB6C69B2BC}"/>
                </c:ext>
              </c:extLst>
            </c:dLbl>
            <c:dLbl>
              <c:idx val="2"/>
              <c:layout>
                <c:manualLayout>
                  <c:x val="0.39882872000610253"/>
                  <c:y val="7.0490663299808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04B-4FEA-8602-69AB6C69B2BC}"/>
                </c:ext>
              </c:extLst>
            </c:dLbl>
            <c:dLbl>
              <c:idx val="3"/>
              <c:layout>
                <c:manualLayout>
                  <c:x val="0.26545647248927629"/>
                  <c:y val="-0.1428005587972051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04B-4FEA-8602-69AB6C69B2BC}"/>
                </c:ext>
              </c:extLst>
            </c:dLbl>
            <c:dLbl>
              <c:idx val="4"/>
              <c:layout>
                <c:manualLayout>
                  <c:x val="0.13354893083511651"/>
                  <c:y val="-0.16103162855325515"/>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4B-4FEA-8602-69AB6C69B2BC}"/>
                </c:ext>
              </c:extLst>
            </c:dLbl>
            <c:dLbl>
              <c:idx val="5"/>
              <c:layout>
                <c:manualLayout>
                  <c:x val="-5.4050706143531767E-2"/>
                  <c:y val="2.7300038825942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D-604B-4FEA-8602-69AB6C69B2BC}"/>
                </c:ext>
              </c:extLst>
            </c:dLbl>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25400" cap="flat" cmpd="sng" algn="ctr">
                      <a:solidFill>
                        <a:srgbClr val="FF0000"/>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Sheet1!$F$8:$L$8</c:f>
              <c:numCache>
                <c:formatCode>0</c:formatCode>
                <c:ptCount val="7"/>
                <c:pt idx="0">
                  <c:v>43575.73</c:v>
                </c:pt>
                <c:pt idx="1">
                  <c:v>43583.28</c:v>
                </c:pt>
                <c:pt idx="2">
                  <c:v>39903.69</c:v>
                </c:pt>
                <c:pt idx="3">
                  <c:v>36516.67</c:v>
                </c:pt>
                <c:pt idx="4">
                  <c:v>35460</c:v>
                </c:pt>
                <c:pt idx="5">
                  <c:v>34233</c:v>
                </c:pt>
                <c:pt idx="6">
                  <c:v>33070</c:v>
                </c:pt>
              </c:numCache>
            </c:numRef>
          </c:val>
          <c:smooth val="0"/>
          <c:extLst>
            <c:ext xmlns:c16="http://schemas.microsoft.com/office/drawing/2014/chart" uri="{C3380CC4-5D6E-409C-BE32-E72D297353CC}">
              <c16:uniqueId val="{0000000E-604B-4FEA-8602-69AB6C69B2BC}"/>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F-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10-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11-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12-604B-4FEA-8602-69AB6C69B2BC}"/>
                </c:ext>
              </c:extLst>
            </c:dLbl>
            <c:dLbl>
              <c:idx val="4"/>
              <c:delete val="1"/>
              <c:extLst>
                <c:ext xmlns:c15="http://schemas.microsoft.com/office/drawing/2012/chart" uri="{CE6537A1-D6FC-4f65-9D91-7224C49458BB}"/>
                <c:ext xmlns:c16="http://schemas.microsoft.com/office/drawing/2014/chart" uri="{C3380CC4-5D6E-409C-BE32-E72D297353CC}">
                  <c16:uniqueId val="{00000013-604B-4FEA-8602-69AB6C69B2BC}"/>
                </c:ext>
              </c:extLst>
            </c:dLbl>
            <c:dLbl>
              <c:idx val="5"/>
              <c:layout>
                <c:manualLayout>
                  <c:x val="0"/>
                  <c:y val="-1.61867698328954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04B-4FEA-8602-69AB6C69B2BC}"/>
                </c:ext>
              </c:extLst>
            </c:dLbl>
            <c:dLbl>
              <c:idx val="6"/>
              <c:delete val="1"/>
              <c:extLst>
                <c:ext xmlns:c15="http://schemas.microsoft.com/office/drawing/2012/chart" uri="{CE6537A1-D6FC-4f65-9D91-7224C49458BB}"/>
                <c:ext xmlns:c16="http://schemas.microsoft.com/office/drawing/2014/chart" uri="{C3380CC4-5D6E-409C-BE32-E72D297353CC}">
                  <c16:uniqueId val="{00000001-4927-4C3B-B014-9B3F12CDF327}"/>
                </c:ext>
              </c:extLst>
            </c:dLbl>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Sheet1!$F$9:$L$9</c:f>
              <c:numCache>
                <c:formatCode>0</c:formatCode>
                <c:ptCount val="7"/>
                <c:pt idx="0">
                  <c:v>45189.27</c:v>
                </c:pt>
                <c:pt idx="1">
                  <c:v>43583.28</c:v>
                </c:pt>
                <c:pt idx="2">
                  <c:v>43583.28</c:v>
                </c:pt>
                <c:pt idx="3">
                  <c:v>42356.75</c:v>
                </c:pt>
                <c:pt idx="4">
                  <c:v>40001.21</c:v>
                </c:pt>
                <c:pt idx="5">
                  <c:v>37293</c:v>
                </c:pt>
                <c:pt idx="6">
                  <c:v>35403</c:v>
                </c:pt>
              </c:numCache>
            </c:numRef>
          </c:val>
          <c:smooth val="0"/>
          <c:extLst>
            <c:ext xmlns:c16="http://schemas.microsoft.com/office/drawing/2014/chart" uri="{C3380CC4-5D6E-409C-BE32-E72D297353CC}">
              <c16:uniqueId val="{00000015-604B-4FEA-8602-69AB6C69B2BC}"/>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1-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2-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03-604B-4FEA-8602-69AB6C69B2BC}"/>
                </c:ext>
              </c:extLst>
            </c:dLbl>
            <c:dLbl>
              <c:idx val="4"/>
              <c:delete val="1"/>
              <c:extLst>
                <c:ext xmlns:c15="http://schemas.microsoft.com/office/drawing/2012/chart" uri="{CE6537A1-D6FC-4f65-9D91-7224C49458BB}"/>
                <c:ext xmlns:c16="http://schemas.microsoft.com/office/drawing/2014/chart" uri="{C3380CC4-5D6E-409C-BE32-E72D297353CC}">
                  <c16:uniqueId val="{00000004-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05-604B-4FEA-8602-69AB6C69B2BC}"/>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Sheet1!$F$7:$L$7</c:f>
              <c:numCache>
                <c:formatCode>General</c:formatCode>
                <c:ptCount val="7"/>
                <c:pt idx="0">
                  <c:v>45213</c:v>
                </c:pt>
                <c:pt idx="1">
                  <c:v>43911</c:v>
                </c:pt>
                <c:pt idx="2">
                  <c:v>41500</c:v>
                </c:pt>
                <c:pt idx="3">
                  <c:v>39603</c:v>
                </c:pt>
                <c:pt idx="4">
                  <c:v>37663</c:v>
                </c:pt>
                <c:pt idx="5">
                  <c:v>35978</c:v>
                </c:pt>
                <c:pt idx="6">
                  <c:v>34394</c:v>
                </c:pt>
              </c:numCache>
            </c:numRef>
          </c:val>
          <c:smooth val="0"/>
          <c:extLst>
            <c:ext xmlns:c16="http://schemas.microsoft.com/office/drawing/2014/chart" uri="{C3380CC4-5D6E-409C-BE32-E72D297353CC}">
              <c16:uniqueId val="{00000006-604B-4FEA-8602-69AB6C69B2BC}"/>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7-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8-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9-604B-4FEA-8602-69AB6C69B2BC}"/>
                </c:ext>
              </c:extLst>
            </c:dLbl>
            <c:dLbl>
              <c:idx val="3"/>
              <c:layout>
                <c:manualLayout>
                  <c:x val="-5.4050706143531822E-2"/>
                  <c:y val="1.92066539094952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04B-4FEA-8602-69AB6C69B2BC}"/>
                </c:ext>
              </c:extLst>
            </c:dLbl>
            <c:dLbl>
              <c:idx val="4"/>
              <c:layout>
                <c:manualLayout>
                  <c:x val="-5.258591735915432E-2"/>
                  <c:y val="2.5276692596831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4B-4FEA-8602-69AB6C69B2BC}"/>
                </c:ext>
              </c:extLst>
            </c:dLbl>
            <c:dLbl>
              <c:idx val="5"/>
              <c:layout>
                <c:manualLayout>
                  <c:x val="-5.4050706143531767E-2"/>
                  <c:y val="2.7300038825942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04B-4FEA-8602-69AB6C69B2BC}"/>
                </c:ext>
              </c:extLst>
            </c:dLbl>
            <c:dLbl>
              <c:idx val="6"/>
              <c:layout>
                <c:manualLayout>
                  <c:x val="1.4647887843764805E-4"/>
                  <c:y val="-3.0501546107362144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04B-4FEA-8602-69AB6C69B2BC}"/>
                </c:ext>
              </c:extLst>
            </c:dLbl>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Sheet1!$F$8:$L$8</c:f>
              <c:numCache>
                <c:formatCode>0</c:formatCode>
                <c:ptCount val="7"/>
                <c:pt idx="0">
                  <c:v>43575.73</c:v>
                </c:pt>
                <c:pt idx="1">
                  <c:v>43583.28</c:v>
                </c:pt>
                <c:pt idx="2">
                  <c:v>39903.69</c:v>
                </c:pt>
                <c:pt idx="3">
                  <c:v>36516.67</c:v>
                </c:pt>
                <c:pt idx="4">
                  <c:v>35460</c:v>
                </c:pt>
                <c:pt idx="5">
                  <c:v>34233</c:v>
                </c:pt>
                <c:pt idx="6">
                  <c:v>33070</c:v>
                </c:pt>
              </c:numCache>
            </c:numRef>
          </c:val>
          <c:smooth val="0"/>
          <c:extLst>
            <c:ext xmlns:c16="http://schemas.microsoft.com/office/drawing/2014/chart" uri="{C3380CC4-5D6E-409C-BE32-E72D297353CC}">
              <c16:uniqueId val="{0000000E-604B-4FEA-8602-69AB6C69B2BC}"/>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F-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10-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11-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12-604B-4FEA-8602-69AB6C69B2BC}"/>
                </c:ext>
              </c:extLst>
            </c:dLbl>
            <c:dLbl>
              <c:idx val="4"/>
              <c:delete val="1"/>
              <c:extLst>
                <c:ext xmlns:c15="http://schemas.microsoft.com/office/drawing/2012/chart" uri="{CE6537A1-D6FC-4f65-9D91-7224C49458BB}"/>
                <c:ext xmlns:c16="http://schemas.microsoft.com/office/drawing/2014/chart" uri="{C3380CC4-5D6E-409C-BE32-E72D297353CC}">
                  <c16:uniqueId val="{00000013-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14-604B-4FEA-8602-69AB6C69B2BC}"/>
                </c:ext>
              </c:extLst>
            </c:dLbl>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Sheet1!$F$9:$L$9</c:f>
              <c:numCache>
                <c:formatCode>0</c:formatCode>
                <c:ptCount val="7"/>
                <c:pt idx="0">
                  <c:v>45189.27</c:v>
                </c:pt>
                <c:pt idx="1">
                  <c:v>43583.28</c:v>
                </c:pt>
                <c:pt idx="2">
                  <c:v>43583.28</c:v>
                </c:pt>
                <c:pt idx="3">
                  <c:v>42356.75</c:v>
                </c:pt>
                <c:pt idx="4">
                  <c:v>40001.21</c:v>
                </c:pt>
                <c:pt idx="5">
                  <c:v>37293</c:v>
                </c:pt>
                <c:pt idx="6">
                  <c:v>35403</c:v>
                </c:pt>
              </c:numCache>
            </c:numRef>
          </c:val>
          <c:smooth val="0"/>
          <c:extLst>
            <c:ext xmlns:c16="http://schemas.microsoft.com/office/drawing/2014/chart" uri="{C3380CC4-5D6E-409C-BE32-E72D297353CC}">
              <c16:uniqueId val="{00000015-604B-4FEA-8602-69AB6C69B2BC}"/>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1-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2-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03-604B-4FEA-8602-69AB6C69B2BC}"/>
                </c:ext>
              </c:extLst>
            </c:dLbl>
            <c:dLbl>
              <c:idx val="4"/>
              <c:delete val="1"/>
              <c:extLst>
                <c:ext xmlns:c15="http://schemas.microsoft.com/office/drawing/2012/chart" uri="{CE6537A1-D6FC-4f65-9D91-7224C49458BB}"/>
                <c:ext xmlns:c16="http://schemas.microsoft.com/office/drawing/2014/chart" uri="{C3380CC4-5D6E-409C-BE32-E72D297353CC}">
                  <c16:uniqueId val="{00000004-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05-604B-4FEA-8602-69AB6C69B2BC}"/>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Sheet1!$F$7:$L$7</c:f>
              <c:numCache>
                <c:formatCode>General</c:formatCode>
                <c:ptCount val="7"/>
                <c:pt idx="0">
                  <c:v>45213</c:v>
                </c:pt>
                <c:pt idx="1">
                  <c:v>43911</c:v>
                </c:pt>
                <c:pt idx="2">
                  <c:v>41500</c:v>
                </c:pt>
                <c:pt idx="3">
                  <c:v>39603</c:v>
                </c:pt>
                <c:pt idx="4">
                  <c:v>37663</c:v>
                </c:pt>
                <c:pt idx="5">
                  <c:v>35978</c:v>
                </c:pt>
                <c:pt idx="6">
                  <c:v>34394</c:v>
                </c:pt>
              </c:numCache>
            </c:numRef>
          </c:val>
          <c:smooth val="0"/>
          <c:extLst>
            <c:ext xmlns:c16="http://schemas.microsoft.com/office/drawing/2014/chart" uri="{C3380CC4-5D6E-409C-BE32-E72D297353CC}">
              <c16:uniqueId val="{00000006-604B-4FEA-8602-69AB6C69B2BC}"/>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7-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08-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09-604B-4FEA-8602-69AB6C69B2BC}"/>
                </c:ext>
              </c:extLst>
            </c:dLbl>
            <c:dLbl>
              <c:idx val="3"/>
              <c:layout>
                <c:manualLayout>
                  <c:x val="0.39882872000610242"/>
                  <c:y val="-5.36966099838200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04B-4FEA-8602-69AB6C69B2BC}"/>
                </c:ext>
              </c:extLst>
            </c:dLbl>
            <c:dLbl>
              <c:idx val="4"/>
              <c:layout>
                <c:manualLayout>
                  <c:x val="0.26692117835194268"/>
                  <c:y val="-7.39527694856288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4B-4FEA-8602-69AB6C69B2BC}"/>
                </c:ext>
              </c:extLst>
            </c:dLbl>
            <c:dLbl>
              <c:idx val="5"/>
              <c:layout>
                <c:manualLayout>
                  <c:x val="0.13354985406604161"/>
                  <c:y val="-0.10635595943250926"/>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04B-4FEA-8602-69AB6C69B2BC}"/>
                </c:ext>
              </c:extLst>
            </c:dLbl>
            <c:dLbl>
              <c:idx val="6"/>
              <c:layout>
                <c:manualLayout>
                  <c:x val="1.4647887843764805E-4"/>
                  <c:y val="-3.0501546107362144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04B-4FEA-8602-69AB6C69B2BC}"/>
                </c:ext>
              </c:extLst>
            </c:dLbl>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25400" cap="flat" cmpd="sng" algn="ctr">
                      <a:solidFill>
                        <a:srgbClr val="FF0000"/>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Sheet1!$F$8:$L$8</c:f>
              <c:numCache>
                <c:formatCode>0</c:formatCode>
                <c:ptCount val="7"/>
                <c:pt idx="0">
                  <c:v>43575.73</c:v>
                </c:pt>
                <c:pt idx="1">
                  <c:v>43583.28</c:v>
                </c:pt>
                <c:pt idx="2">
                  <c:v>39903.69</c:v>
                </c:pt>
                <c:pt idx="3">
                  <c:v>36516.67</c:v>
                </c:pt>
                <c:pt idx="4">
                  <c:v>35460</c:v>
                </c:pt>
                <c:pt idx="5">
                  <c:v>34233</c:v>
                </c:pt>
                <c:pt idx="6">
                  <c:v>33070</c:v>
                </c:pt>
              </c:numCache>
            </c:numRef>
          </c:val>
          <c:smooth val="0"/>
          <c:extLst>
            <c:ext xmlns:c16="http://schemas.microsoft.com/office/drawing/2014/chart" uri="{C3380CC4-5D6E-409C-BE32-E72D297353CC}">
              <c16:uniqueId val="{0000000E-604B-4FEA-8602-69AB6C69B2BC}"/>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F-604B-4FEA-8602-69AB6C69B2BC}"/>
                </c:ext>
              </c:extLst>
            </c:dLbl>
            <c:dLbl>
              <c:idx val="1"/>
              <c:delete val="1"/>
              <c:extLst>
                <c:ext xmlns:c15="http://schemas.microsoft.com/office/drawing/2012/chart" uri="{CE6537A1-D6FC-4f65-9D91-7224C49458BB}"/>
                <c:ext xmlns:c16="http://schemas.microsoft.com/office/drawing/2014/chart" uri="{C3380CC4-5D6E-409C-BE32-E72D297353CC}">
                  <c16:uniqueId val="{00000010-604B-4FEA-8602-69AB6C69B2BC}"/>
                </c:ext>
              </c:extLst>
            </c:dLbl>
            <c:dLbl>
              <c:idx val="2"/>
              <c:delete val="1"/>
              <c:extLst>
                <c:ext xmlns:c15="http://schemas.microsoft.com/office/drawing/2012/chart" uri="{CE6537A1-D6FC-4f65-9D91-7224C49458BB}"/>
                <c:ext xmlns:c16="http://schemas.microsoft.com/office/drawing/2014/chart" uri="{C3380CC4-5D6E-409C-BE32-E72D297353CC}">
                  <c16:uniqueId val="{00000011-604B-4FEA-8602-69AB6C69B2BC}"/>
                </c:ext>
              </c:extLst>
            </c:dLbl>
            <c:dLbl>
              <c:idx val="3"/>
              <c:delete val="1"/>
              <c:extLst>
                <c:ext xmlns:c15="http://schemas.microsoft.com/office/drawing/2012/chart" uri="{CE6537A1-D6FC-4f65-9D91-7224C49458BB}"/>
                <c:ext xmlns:c16="http://schemas.microsoft.com/office/drawing/2014/chart" uri="{C3380CC4-5D6E-409C-BE32-E72D297353CC}">
                  <c16:uniqueId val="{00000012-604B-4FEA-8602-69AB6C69B2BC}"/>
                </c:ext>
              </c:extLst>
            </c:dLbl>
            <c:dLbl>
              <c:idx val="4"/>
              <c:delete val="1"/>
              <c:extLst>
                <c:ext xmlns:c15="http://schemas.microsoft.com/office/drawing/2012/chart" uri="{CE6537A1-D6FC-4f65-9D91-7224C49458BB}"/>
                <c:ext xmlns:c16="http://schemas.microsoft.com/office/drawing/2014/chart" uri="{C3380CC4-5D6E-409C-BE32-E72D297353CC}">
                  <c16:uniqueId val="{00000013-604B-4FEA-8602-69AB6C69B2BC}"/>
                </c:ext>
              </c:extLst>
            </c:dLbl>
            <c:dLbl>
              <c:idx val="5"/>
              <c:delete val="1"/>
              <c:extLst>
                <c:ext xmlns:c15="http://schemas.microsoft.com/office/drawing/2012/chart" uri="{CE6537A1-D6FC-4f65-9D91-7224C49458BB}"/>
                <c:ext xmlns:c16="http://schemas.microsoft.com/office/drawing/2014/chart" uri="{C3380CC4-5D6E-409C-BE32-E72D297353CC}">
                  <c16:uniqueId val="{00000014-604B-4FEA-8602-69AB6C69B2BC}"/>
                </c:ext>
              </c:extLst>
            </c:dLbl>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Sheet1!$F$6:$L$6</c:f>
              <c:strCache>
                <c:ptCount val="7"/>
                <c:pt idx="0">
                  <c:v>2019-2020</c:v>
                </c:pt>
                <c:pt idx="1">
                  <c:v>2020-2021</c:v>
                </c:pt>
                <c:pt idx="2">
                  <c:v>2021-2022</c:v>
                </c:pt>
                <c:pt idx="3">
                  <c:v>2022-2023</c:v>
                </c:pt>
                <c:pt idx="4">
                  <c:v>2023-2024</c:v>
                </c:pt>
                <c:pt idx="5">
                  <c:v>2024-2025</c:v>
                </c:pt>
                <c:pt idx="6">
                  <c:v>2025-2026</c:v>
                </c:pt>
              </c:strCache>
            </c:strRef>
          </c:cat>
          <c:val>
            <c:numRef>
              <c:f>Sheet1!$F$9:$L$9</c:f>
              <c:numCache>
                <c:formatCode>0</c:formatCode>
                <c:ptCount val="7"/>
                <c:pt idx="0">
                  <c:v>45189.27</c:v>
                </c:pt>
                <c:pt idx="1">
                  <c:v>43583.28</c:v>
                </c:pt>
                <c:pt idx="2">
                  <c:v>43583.28</c:v>
                </c:pt>
                <c:pt idx="3">
                  <c:v>42356.75</c:v>
                </c:pt>
                <c:pt idx="4">
                  <c:v>40001.21</c:v>
                </c:pt>
                <c:pt idx="5">
                  <c:v>37293</c:v>
                </c:pt>
                <c:pt idx="6">
                  <c:v>35403</c:v>
                </c:pt>
              </c:numCache>
            </c:numRef>
          </c:val>
          <c:smooth val="0"/>
          <c:extLst>
            <c:ext xmlns:c16="http://schemas.microsoft.com/office/drawing/2014/chart" uri="{C3380CC4-5D6E-409C-BE32-E72D297353CC}">
              <c16:uniqueId val="{00000015-604B-4FEA-8602-69AB6C69B2BC}"/>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0.71351</cdr:x>
      <cdr:y>0.25191</cdr:y>
    </cdr:from>
    <cdr:to>
      <cdr:x>0.87416</cdr:x>
      <cdr:y>0.33141</cdr:y>
    </cdr:to>
    <cdr:cxnSp macro="">
      <cdr:nvCxnSpPr>
        <cdr:cNvPr id="3" name="Straight Arrow Connector 2">
          <a:extLst xmlns:a="http://schemas.openxmlformats.org/drawingml/2006/main">
            <a:ext uri="{FF2B5EF4-FFF2-40B4-BE49-F238E27FC236}">
              <a16:creationId xmlns:a16="http://schemas.microsoft.com/office/drawing/2014/main" id="{D01B4F41-FF8D-469D-8755-FEF9D65CA42D}"/>
            </a:ext>
          </a:extLst>
        </cdr:cNvPr>
        <cdr:cNvCxnSpPr/>
      </cdr:nvCxnSpPr>
      <cdr:spPr>
        <a:xfrm xmlns:a="http://schemas.openxmlformats.org/drawingml/2006/main" flipH="1">
          <a:off x="6182762" y="1579814"/>
          <a:ext cx="1392012" cy="498575"/>
        </a:xfrm>
        <a:prstGeom xmlns:a="http://schemas.openxmlformats.org/drawingml/2006/main" prst="straightConnector1">
          <a:avLst/>
        </a:prstGeom>
        <a:ln xmlns:a="http://schemas.openxmlformats.org/drawingml/2006/main" w="25400">
          <a:solidFill>
            <a:srgbClr val="00B05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A5E3FCD2-6819-4101-8B6B-23479015F7EB}" type="datetimeFigureOut">
              <a:rPr lang="en-US" smtClean="0"/>
              <a:t>3/11/2024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2047F5B7-095A-4D41-B443-5FC73EC8F1AA}" type="slidenum">
              <a:rPr lang="en-US" smtClean="0"/>
              <a:t>‹#›</a:t>
            </a:fld>
            <a:endParaRPr lang="en-US"/>
          </a:p>
        </p:txBody>
      </p:sp>
    </p:spTree>
    <p:extLst>
      <p:ext uri="{BB962C8B-B14F-4D97-AF65-F5344CB8AC3E}">
        <p14:creationId xmlns:p14="http://schemas.microsoft.com/office/powerpoint/2010/main" val="948796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evening President Torres, Members of the Board, Superintendent Almendarez, and Education Partners throughout the Santa Ana Community. We are here tonight to deliver the second interim report for the 2023-2024 fiscal year.</a:t>
            </a:r>
          </a:p>
          <a:p>
            <a:endParaRPr lang="en-US" dirty="0"/>
          </a:p>
          <a:p>
            <a:r>
              <a:rPr lang="en-US" dirty="0"/>
              <a:t>When I call out all of our educations partners, this is not just a casual reference. </a:t>
            </a:r>
          </a:p>
          <a:p>
            <a:endParaRPr lang="en-US" dirty="0"/>
          </a:p>
          <a:p>
            <a:r>
              <a:rPr lang="en-US" dirty="0"/>
              <a:t>Tonight’s presentation of the second interim report truly is for everybody.</a:t>
            </a:r>
          </a:p>
          <a:p>
            <a:endParaRPr lang="en-US" dirty="0"/>
          </a:p>
          <a:p>
            <a:r>
              <a:rPr lang="en-US" dirty="0"/>
              <a:t>The budget reports that we present to the Board, at every stage in the budget cycle, are how we demonstrate to the entire Santa Ana community that we are held accountable for proper management of District resources, It is our mission to be as transparent as possible with regard to the revenue that we receive, as well as the </a:t>
            </a:r>
          </a:p>
        </p:txBody>
      </p:sp>
      <p:sp>
        <p:nvSpPr>
          <p:cNvPr id="4" name="Slide Number Placeholder 3"/>
          <p:cNvSpPr>
            <a:spLocks noGrp="1"/>
          </p:cNvSpPr>
          <p:nvPr>
            <p:ph type="sldNum" sz="quarter" idx="5"/>
          </p:nvPr>
        </p:nvSpPr>
        <p:spPr/>
        <p:txBody>
          <a:bodyPr/>
          <a:lstStyle/>
          <a:p>
            <a:fld id="{2047F5B7-095A-4D41-B443-5FC73EC8F1AA}" type="slidenum">
              <a:rPr lang="en-US" smtClean="0"/>
              <a:t>1</a:t>
            </a:fld>
            <a:endParaRPr lang="en-US"/>
          </a:p>
        </p:txBody>
      </p:sp>
    </p:spTree>
    <p:extLst>
      <p:ext uri="{BB962C8B-B14F-4D97-AF65-F5344CB8AC3E}">
        <p14:creationId xmlns:p14="http://schemas.microsoft.com/office/powerpoint/2010/main" val="879275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current year, our CBEDS info day enrollment was 37,663, the number in the purple shaded rectangle in the middle</a:t>
            </a:r>
          </a:p>
          <a:p>
            <a:r>
              <a:rPr lang="en-US" dirty="0"/>
              <a:t>We are projecting our P2 ADA to be 35,460, the number in the red shaded rectangle on the bottom right.</a:t>
            </a:r>
          </a:p>
          <a:p>
            <a:r>
              <a:rPr lang="en-US" dirty="0"/>
              <a:t>Now, if we move the ADA numbers in the red shaded rectangles in the three prior years…</a:t>
            </a:r>
          </a:p>
        </p:txBody>
      </p:sp>
      <p:sp>
        <p:nvSpPr>
          <p:cNvPr id="4" name="Slide Number Placeholder 3"/>
          <p:cNvSpPr>
            <a:spLocks noGrp="1"/>
          </p:cNvSpPr>
          <p:nvPr>
            <p:ph type="sldNum" sz="quarter" idx="5"/>
          </p:nvPr>
        </p:nvSpPr>
        <p:spPr/>
        <p:txBody>
          <a:bodyPr/>
          <a:lstStyle/>
          <a:p>
            <a:fld id="{2047F5B7-095A-4D41-B443-5FC73EC8F1AA}" type="slidenum">
              <a:rPr lang="en-US" smtClean="0"/>
              <a:t>10</a:t>
            </a:fld>
            <a:endParaRPr lang="en-US"/>
          </a:p>
        </p:txBody>
      </p:sp>
    </p:spTree>
    <p:extLst>
      <p:ext uri="{BB962C8B-B14F-4D97-AF65-F5344CB8AC3E}">
        <p14:creationId xmlns:p14="http://schemas.microsoft.com/office/powerpoint/2010/main" val="1746566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then calculate the average of those three years’ ADA..</a:t>
            </a:r>
          </a:p>
        </p:txBody>
      </p:sp>
      <p:sp>
        <p:nvSpPr>
          <p:cNvPr id="4" name="Slide Number Placeholder 3"/>
          <p:cNvSpPr>
            <a:spLocks noGrp="1"/>
          </p:cNvSpPr>
          <p:nvPr>
            <p:ph type="sldNum" sz="quarter" idx="5"/>
          </p:nvPr>
        </p:nvSpPr>
        <p:spPr/>
        <p:txBody>
          <a:bodyPr/>
          <a:lstStyle/>
          <a:p>
            <a:fld id="{2047F5B7-095A-4D41-B443-5FC73EC8F1AA}" type="slidenum">
              <a:rPr lang="en-US" smtClean="0"/>
              <a:t>11</a:t>
            </a:fld>
            <a:endParaRPr lang="en-US"/>
          </a:p>
        </p:txBody>
      </p:sp>
    </p:spTree>
    <p:extLst>
      <p:ext uri="{BB962C8B-B14F-4D97-AF65-F5344CB8AC3E}">
        <p14:creationId xmlns:p14="http://schemas.microsoft.com/office/powerpoint/2010/main" val="801368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that the average in 40,001, which is our funded ADA.</a:t>
            </a:r>
          </a:p>
        </p:txBody>
      </p:sp>
      <p:sp>
        <p:nvSpPr>
          <p:cNvPr id="4" name="Slide Number Placeholder 3"/>
          <p:cNvSpPr>
            <a:spLocks noGrp="1"/>
          </p:cNvSpPr>
          <p:nvPr>
            <p:ph type="sldNum" sz="quarter" idx="5"/>
          </p:nvPr>
        </p:nvSpPr>
        <p:spPr/>
        <p:txBody>
          <a:bodyPr/>
          <a:lstStyle/>
          <a:p>
            <a:fld id="{2047F5B7-095A-4D41-B443-5FC73EC8F1AA}" type="slidenum">
              <a:rPr lang="en-US" smtClean="0"/>
              <a:t>12</a:t>
            </a:fld>
            <a:endParaRPr lang="en-US"/>
          </a:p>
        </p:txBody>
      </p:sp>
    </p:spTree>
    <p:extLst>
      <p:ext uri="{BB962C8B-B14F-4D97-AF65-F5344CB8AC3E}">
        <p14:creationId xmlns:p14="http://schemas.microsoft.com/office/powerpoint/2010/main" val="226739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2024-2025, the ADA is projected to be 34,233…but the </a:t>
            </a:r>
          </a:p>
        </p:txBody>
      </p:sp>
      <p:sp>
        <p:nvSpPr>
          <p:cNvPr id="4" name="Slide Number Placeholder 3"/>
          <p:cNvSpPr>
            <a:spLocks noGrp="1"/>
          </p:cNvSpPr>
          <p:nvPr>
            <p:ph type="sldNum" sz="quarter" idx="5"/>
          </p:nvPr>
        </p:nvSpPr>
        <p:spPr/>
        <p:txBody>
          <a:bodyPr/>
          <a:lstStyle/>
          <a:p>
            <a:fld id="{2047F5B7-095A-4D41-B443-5FC73EC8F1AA}" type="slidenum">
              <a:rPr lang="en-US" smtClean="0"/>
              <a:t>13</a:t>
            </a:fld>
            <a:endParaRPr lang="en-US"/>
          </a:p>
        </p:txBody>
      </p:sp>
    </p:spTree>
    <p:extLst>
      <p:ext uri="{BB962C8B-B14F-4D97-AF65-F5344CB8AC3E}">
        <p14:creationId xmlns:p14="http://schemas.microsoft.com/office/powerpoint/2010/main" val="953236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…funded ADA, the average of the three prior years is 37,293…and</a:t>
            </a:r>
          </a:p>
        </p:txBody>
      </p:sp>
      <p:sp>
        <p:nvSpPr>
          <p:cNvPr id="4" name="Slide Number Placeholder 3"/>
          <p:cNvSpPr>
            <a:spLocks noGrp="1"/>
          </p:cNvSpPr>
          <p:nvPr>
            <p:ph type="sldNum" sz="quarter" idx="5"/>
          </p:nvPr>
        </p:nvSpPr>
        <p:spPr/>
        <p:txBody>
          <a:bodyPr/>
          <a:lstStyle/>
          <a:p>
            <a:fld id="{2047F5B7-095A-4D41-B443-5FC73EC8F1AA}" type="slidenum">
              <a:rPr lang="en-US" smtClean="0"/>
              <a:t>14</a:t>
            </a:fld>
            <a:endParaRPr lang="en-US"/>
          </a:p>
        </p:txBody>
      </p:sp>
    </p:spTree>
    <p:extLst>
      <p:ext uri="{BB962C8B-B14F-4D97-AF65-F5344CB8AC3E}">
        <p14:creationId xmlns:p14="http://schemas.microsoft.com/office/powerpoint/2010/main" val="36267791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2025-2026, the projected ADA is 33,070…but…</a:t>
            </a:r>
          </a:p>
        </p:txBody>
      </p:sp>
      <p:sp>
        <p:nvSpPr>
          <p:cNvPr id="4" name="Slide Number Placeholder 3"/>
          <p:cNvSpPr>
            <a:spLocks noGrp="1"/>
          </p:cNvSpPr>
          <p:nvPr>
            <p:ph type="sldNum" sz="quarter" idx="5"/>
          </p:nvPr>
        </p:nvSpPr>
        <p:spPr/>
        <p:txBody>
          <a:bodyPr/>
          <a:lstStyle/>
          <a:p>
            <a:fld id="{2047F5B7-095A-4D41-B443-5FC73EC8F1AA}" type="slidenum">
              <a:rPr lang="en-US" smtClean="0"/>
              <a:t>15</a:t>
            </a:fld>
            <a:endParaRPr lang="en-US"/>
          </a:p>
        </p:txBody>
      </p:sp>
    </p:spTree>
    <p:extLst>
      <p:ext uri="{BB962C8B-B14F-4D97-AF65-F5344CB8AC3E}">
        <p14:creationId xmlns:p14="http://schemas.microsoft.com/office/powerpoint/2010/main" val="31336252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funded ADA, the average of the three prior years is 35, 403.</a:t>
            </a:r>
          </a:p>
          <a:p>
            <a:r>
              <a:rPr lang="en-US" dirty="0"/>
              <a:t>Once again, we are very fortunate, in the face of severe declining enrollment, to have this hold harmless; and our financial position would be much worse without the hold-harmless.</a:t>
            </a:r>
          </a:p>
          <a:p>
            <a:r>
              <a:rPr lang="en-US" dirty="0"/>
              <a:t>Turning our attention from ADA to actual revenue…</a:t>
            </a:r>
          </a:p>
        </p:txBody>
      </p:sp>
      <p:sp>
        <p:nvSpPr>
          <p:cNvPr id="4" name="Slide Number Placeholder 3"/>
          <p:cNvSpPr>
            <a:spLocks noGrp="1"/>
          </p:cNvSpPr>
          <p:nvPr>
            <p:ph type="sldNum" sz="quarter" idx="5"/>
          </p:nvPr>
        </p:nvSpPr>
        <p:spPr/>
        <p:txBody>
          <a:bodyPr/>
          <a:lstStyle/>
          <a:p>
            <a:fld id="{2047F5B7-095A-4D41-B443-5FC73EC8F1AA}" type="slidenum">
              <a:rPr lang="en-US" smtClean="0"/>
              <a:t>16</a:t>
            </a:fld>
            <a:endParaRPr lang="en-US"/>
          </a:p>
        </p:txBody>
      </p:sp>
    </p:spTree>
    <p:extLst>
      <p:ext uri="{BB962C8B-B14F-4D97-AF65-F5344CB8AC3E}">
        <p14:creationId xmlns:p14="http://schemas.microsoft.com/office/powerpoint/2010/main" val="4139326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current year revenue.</a:t>
            </a:r>
          </a:p>
          <a:p>
            <a:r>
              <a:rPr lang="en-US" dirty="0"/>
              <a:t>For each of these slides, we will show what the approved budget was at the time of unaudited actuals, back in September</a:t>
            </a:r>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17</a:t>
            </a:fld>
            <a:endParaRPr lang="en-US"/>
          </a:p>
        </p:txBody>
      </p:sp>
    </p:spTree>
    <p:extLst>
      <p:ext uri="{BB962C8B-B14F-4D97-AF65-F5344CB8AC3E}">
        <p14:creationId xmlns:p14="http://schemas.microsoft.com/office/powerpoint/2010/main" val="1396318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graphical rep of all revenue sources</a:t>
            </a:r>
          </a:p>
          <a:p>
            <a:r>
              <a:rPr lang="en-US" dirty="0"/>
              <a:t>Green and Purple still bigger due to COVID Relief</a:t>
            </a:r>
          </a:p>
          <a:p>
            <a:r>
              <a:rPr lang="en-US" dirty="0"/>
              <a:t>But LCFF still makes up the lion’s share of our revenue</a:t>
            </a:r>
          </a:p>
          <a:p>
            <a:r>
              <a:rPr lang="en-US" dirty="0"/>
              <a:t>Which makes…</a:t>
            </a:r>
          </a:p>
        </p:txBody>
      </p:sp>
      <p:sp>
        <p:nvSpPr>
          <p:cNvPr id="4" name="Slide Number Placeholder 3"/>
          <p:cNvSpPr>
            <a:spLocks noGrp="1"/>
          </p:cNvSpPr>
          <p:nvPr>
            <p:ph type="sldNum" sz="quarter" idx="5"/>
          </p:nvPr>
        </p:nvSpPr>
        <p:spPr/>
        <p:txBody>
          <a:bodyPr/>
          <a:lstStyle/>
          <a:p>
            <a:fld id="{2047F5B7-095A-4D41-B443-5FC73EC8F1AA}" type="slidenum">
              <a:rPr lang="en-US" smtClean="0"/>
              <a:t>18</a:t>
            </a:fld>
            <a:endParaRPr lang="en-US"/>
          </a:p>
        </p:txBody>
      </p:sp>
    </p:spTree>
    <p:extLst>
      <p:ext uri="{BB962C8B-B14F-4D97-AF65-F5344CB8AC3E}">
        <p14:creationId xmlns:p14="http://schemas.microsoft.com/office/powerpoint/2010/main" val="1576342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very important. </a:t>
            </a:r>
          </a:p>
        </p:txBody>
      </p:sp>
      <p:sp>
        <p:nvSpPr>
          <p:cNvPr id="4" name="Slide Number Placeholder 3"/>
          <p:cNvSpPr>
            <a:spLocks noGrp="1"/>
          </p:cNvSpPr>
          <p:nvPr>
            <p:ph type="sldNum" sz="quarter" idx="5"/>
          </p:nvPr>
        </p:nvSpPr>
        <p:spPr/>
        <p:txBody>
          <a:bodyPr/>
          <a:lstStyle/>
          <a:p>
            <a:fld id="{2047F5B7-095A-4D41-B443-5FC73EC8F1AA}" type="slidenum">
              <a:rPr lang="en-US" smtClean="0"/>
              <a:t>19</a:t>
            </a:fld>
            <a:endParaRPr lang="en-US"/>
          </a:p>
        </p:txBody>
      </p:sp>
    </p:spTree>
    <p:extLst>
      <p:ext uri="{BB962C8B-B14F-4D97-AF65-F5344CB8AC3E}">
        <p14:creationId xmlns:p14="http://schemas.microsoft.com/office/powerpoint/2010/main" val="559439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often point out, the Budget team is always working on multiple fiscal years at any given time.</a:t>
            </a:r>
          </a:p>
          <a:p>
            <a:endParaRPr lang="en-US" dirty="0"/>
          </a:p>
          <a:p>
            <a:r>
              <a:rPr lang="en-US" dirty="0"/>
              <a:t>This slide shows the full budget cycle for the current year, as well as the budget development timeline for the 2024-2025 year.</a:t>
            </a:r>
          </a:p>
          <a:p>
            <a:endParaRPr lang="en-US" dirty="0"/>
          </a:p>
          <a:p>
            <a:r>
              <a:rPr lang="en-US" dirty="0"/>
              <a:t>Pause</a:t>
            </a:r>
          </a:p>
        </p:txBody>
      </p:sp>
      <p:sp>
        <p:nvSpPr>
          <p:cNvPr id="4" name="Slide Number Placeholder 3"/>
          <p:cNvSpPr>
            <a:spLocks noGrp="1"/>
          </p:cNvSpPr>
          <p:nvPr>
            <p:ph type="sldNum" sz="quarter" idx="5"/>
          </p:nvPr>
        </p:nvSpPr>
        <p:spPr/>
        <p:txBody>
          <a:bodyPr/>
          <a:lstStyle/>
          <a:p>
            <a:fld id="{2047F5B7-095A-4D41-B443-5FC73EC8F1AA}" type="slidenum">
              <a:rPr lang="en-US" smtClean="0"/>
              <a:t>2</a:t>
            </a:fld>
            <a:endParaRPr lang="en-US"/>
          </a:p>
        </p:txBody>
      </p:sp>
    </p:spTree>
    <p:extLst>
      <p:ext uri="{BB962C8B-B14F-4D97-AF65-F5344CB8AC3E}">
        <p14:creationId xmlns:p14="http://schemas.microsoft.com/office/powerpoint/2010/main" val="30816416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20</a:t>
            </a:fld>
            <a:endParaRPr lang="en-US"/>
          </a:p>
        </p:txBody>
      </p:sp>
    </p:spTree>
    <p:extLst>
      <p:ext uri="{BB962C8B-B14F-4D97-AF65-F5344CB8AC3E}">
        <p14:creationId xmlns:p14="http://schemas.microsoft.com/office/powerpoint/2010/main" val="285204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21</a:t>
            </a:fld>
            <a:endParaRPr lang="en-US"/>
          </a:p>
        </p:txBody>
      </p:sp>
    </p:spTree>
    <p:extLst>
      <p:ext uri="{BB962C8B-B14F-4D97-AF65-F5344CB8AC3E}">
        <p14:creationId xmlns:p14="http://schemas.microsoft.com/office/powerpoint/2010/main" val="2066057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22</a:t>
            </a:fld>
            <a:endParaRPr lang="en-US"/>
          </a:p>
        </p:txBody>
      </p:sp>
    </p:spTree>
    <p:extLst>
      <p:ext uri="{BB962C8B-B14F-4D97-AF65-F5344CB8AC3E}">
        <p14:creationId xmlns:p14="http://schemas.microsoft.com/office/powerpoint/2010/main" val="40940010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23</a:t>
            </a:fld>
            <a:endParaRPr lang="en-US"/>
          </a:p>
        </p:txBody>
      </p:sp>
    </p:spTree>
    <p:extLst>
      <p:ext uri="{BB962C8B-B14F-4D97-AF65-F5344CB8AC3E}">
        <p14:creationId xmlns:p14="http://schemas.microsoft.com/office/powerpoint/2010/main" val="42561882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24</a:t>
            </a:fld>
            <a:endParaRPr lang="en-US"/>
          </a:p>
        </p:txBody>
      </p:sp>
    </p:spTree>
    <p:extLst>
      <p:ext uri="{BB962C8B-B14F-4D97-AF65-F5344CB8AC3E}">
        <p14:creationId xmlns:p14="http://schemas.microsoft.com/office/powerpoint/2010/main" val="10310210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25</a:t>
            </a:fld>
            <a:endParaRPr lang="en-US"/>
          </a:p>
        </p:txBody>
      </p:sp>
    </p:spTree>
    <p:extLst>
      <p:ext uri="{BB962C8B-B14F-4D97-AF65-F5344CB8AC3E}">
        <p14:creationId xmlns:p14="http://schemas.microsoft.com/office/powerpoint/2010/main" val="11370322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26</a:t>
            </a:fld>
            <a:endParaRPr lang="en-US"/>
          </a:p>
        </p:txBody>
      </p:sp>
    </p:spTree>
    <p:extLst>
      <p:ext uri="{BB962C8B-B14F-4D97-AF65-F5344CB8AC3E}">
        <p14:creationId xmlns:p14="http://schemas.microsoft.com/office/powerpoint/2010/main" val="15761081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27</a:t>
            </a:fld>
            <a:endParaRPr lang="en-US"/>
          </a:p>
        </p:txBody>
      </p:sp>
    </p:spTree>
    <p:extLst>
      <p:ext uri="{BB962C8B-B14F-4D97-AF65-F5344CB8AC3E}">
        <p14:creationId xmlns:p14="http://schemas.microsoft.com/office/powerpoint/2010/main" val="2810886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28</a:t>
            </a:fld>
            <a:endParaRPr lang="en-US"/>
          </a:p>
        </p:txBody>
      </p:sp>
    </p:spTree>
    <p:extLst>
      <p:ext uri="{BB962C8B-B14F-4D97-AF65-F5344CB8AC3E}">
        <p14:creationId xmlns:p14="http://schemas.microsoft.com/office/powerpoint/2010/main" val="26963492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a:t>
            </a:r>
          </a:p>
          <a:p>
            <a:endParaRPr lang="en-US" dirty="0"/>
          </a:p>
          <a:p>
            <a:r>
              <a:rPr lang="en-US" dirty="0"/>
              <a:t>Trendline</a:t>
            </a:r>
          </a:p>
        </p:txBody>
      </p:sp>
      <p:sp>
        <p:nvSpPr>
          <p:cNvPr id="4" name="Slide Number Placeholder 3"/>
          <p:cNvSpPr>
            <a:spLocks noGrp="1"/>
          </p:cNvSpPr>
          <p:nvPr>
            <p:ph type="sldNum" sz="quarter" idx="5"/>
          </p:nvPr>
        </p:nvSpPr>
        <p:spPr/>
        <p:txBody>
          <a:bodyPr/>
          <a:lstStyle/>
          <a:p>
            <a:fld id="{2047F5B7-095A-4D41-B443-5FC73EC8F1AA}" type="slidenum">
              <a:rPr lang="en-US" smtClean="0"/>
              <a:t>29</a:t>
            </a:fld>
            <a:endParaRPr lang="en-US"/>
          </a:p>
        </p:txBody>
      </p:sp>
    </p:spTree>
    <p:extLst>
      <p:ext uri="{BB962C8B-B14F-4D97-AF65-F5344CB8AC3E}">
        <p14:creationId xmlns:p14="http://schemas.microsoft.com/office/powerpoint/2010/main" val="402030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…which brings us to the second interim report tonight.</a:t>
            </a:r>
          </a:p>
          <a:p>
            <a:endParaRPr lang="en-US" dirty="0"/>
          </a:p>
          <a:p>
            <a:r>
              <a:rPr lang="en-US" dirty="0"/>
              <a:t>Based on actuals through January 31.</a:t>
            </a:r>
          </a:p>
          <a:p>
            <a:endParaRPr lang="en-US" dirty="0"/>
          </a:p>
          <a:p>
            <a:r>
              <a:rPr lang="en-US" dirty="0"/>
              <a:t>Seven complete months in the fiscal year, and six operational months since the beginning of the school year.</a:t>
            </a:r>
          </a:p>
          <a:p>
            <a:endParaRPr lang="en-US" dirty="0"/>
          </a:p>
          <a:p>
            <a:r>
              <a:rPr lang="en-US" dirty="0"/>
              <a:t>This gives us much better insight into the expenditure patterns year-to-date than we had at first interim, and allows us to fine-tune the projections for the balance of the year.</a:t>
            </a:r>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3</a:t>
            </a:fld>
            <a:endParaRPr lang="en-US"/>
          </a:p>
        </p:txBody>
      </p:sp>
    </p:spTree>
    <p:extLst>
      <p:ext uri="{BB962C8B-B14F-4D97-AF65-F5344CB8AC3E}">
        <p14:creationId xmlns:p14="http://schemas.microsoft.com/office/powerpoint/2010/main" val="42845069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30</a:t>
            </a:fld>
            <a:endParaRPr lang="en-US"/>
          </a:p>
        </p:txBody>
      </p:sp>
    </p:spTree>
    <p:extLst>
      <p:ext uri="{BB962C8B-B14F-4D97-AF65-F5344CB8AC3E}">
        <p14:creationId xmlns:p14="http://schemas.microsoft.com/office/powerpoint/2010/main" val="32490679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31</a:t>
            </a:fld>
            <a:endParaRPr lang="en-US"/>
          </a:p>
        </p:txBody>
      </p:sp>
    </p:spTree>
    <p:extLst>
      <p:ext uri="{BB962C8B-B14F-4D97-AF65-F5344CB8AC3E}">
        <p14:creationId xmlns:p14="http://schemas.microsoft.com/office/powerpoint/2010/main" val="35681694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32</a:t>
            </a:fld>
            <a:endParaRPr lang="en-US"/>
          </a:p>
        </p:txBody>
      </p:sp>
    </p:spTree>
    <p:extLst>
      <p:ext uri="{BB962C8B-B14F-4D97-AF65-F5344CB8AC3E}">
        <p14:creationId xmlns:p14="http://schemas.microsoft.com/office/powerpoint/2010/main" val="17987798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33</a:t>
            </a:fld>
            <a:endParaRPr lang="en-US"/>
          </a:p>
        </p:txBody>
      </p:sp>
    </p:spTree>
    <p:extLst>
      <p:ext uri="{BB962C8B-B14F-4D97-AF65-F5344CB8AC3E}">
        <p14:creationId xmlns:p14="http://schemas.microsoft.com/office/powerpoint/2010/main" val="2303893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34</a:t>
            </a:fld>
            <a:endParaRPr lang="en-US"/>
          </a:p>
        </p:txBody>
      </p:sp>
    </p:spTree>
    <p:extLst>
      <p:ext uri="{BB962C8B-B14F-4D97-AF65-F5344CB8AC3E}">
        <p14:creationId xmlns:p14="http://schemas.microsoft.com/office/powerpoint/2010/main" val="12278690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361.3 vs 375.8 M</a:t>
            </a:r>
          </a:p>
          <a:p>
            <a:r>
              <a:rPr lang="en-US" dirty="0"/>
              <a:t>264.2 vs 298.5 M</a:t>
            </a:r>
          </a:p>
          <a:p>
            <a:r>
              <a:rPr lang="en-US" dirty="0"/>
              <a:t>181.5 vs 264.2 M</a:t>
            </a:r>
          </a:p>
        </p:txBody>
      </p:sp>
      <p:sp>
        <p:nvSpPr>
          <p:cNvPr id="4" name="Slide Number Placeholder 3"/>
          <p:cNvSpPr>
            <a:spLocks noGrp="1"/>
          </p:cNvSpPr>
          <p:nvPr>
            <p:ph type="sldNum" sz="quarter" idx="5"/>
          </p:nvPr>
        </p:nvSpPr>
        <p:spPr/>
        <p:txBody>
          <a:bodyPr/>
          <a:lstStyle/>
          <a:p>
            <a:fld id="{2047F5B7-095A-4D41-B443-5FC73EC8F1AA}" type="slidenum">
              <a:rPr lang="en-US" smtClean="0"/>
              <a:t>35</a:t>
            </a:fld>
            <a:endParaRPr lang="en-US"/>
          </a:p>
        </p:txBody>
      </p:sp>
    </p:spTree>
    <p:extLst>
      <p:ext uri="{BB962C8B-B14F-4D97-AF65-F5344CB8AC3E}">
        <p14:creationId xmlns:p14="http://schemas.microsoft.com/office/powerpoint/2010/main" val="14719140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counterclockwise</a:t>
            </a:r>
          </a:p>
        </p:txBody>
      </p:sp>
      <p:sp>
        <p:nvSpPr>
          <p:cNvPr id="4" name="Slide Number Placeholder 3"/>
          <p:cNvSpPr>
            <a:spLocks noGrp="1"/>
          </p:cNvSpPr>
          <p:nvPr>
            <p:ph type="sldNum" sz="quarter" idx="5"/>
          </p:nvPr>
        </p:nvSpPr>
        <p:spPr/>
        <p:txBody>
          <a:bodyPr/>
          <a:lstStyle/>
          <a:p>
            <a:fld id="{2047F5B7-095A-4D41-B443-5FC73EC8F1AA}" type="slidenum">
              <a:rPr lang="en-US" smtClean="0"/>
              <a:t>36</a:t>
            </a:fld>
            <a:endParaRPr lang="en-US"/>
          </a:p>
        </p:txBody>
      </p:sp>
    </p:spTree>
    <p:extLst>
      <p:ext uri="{BB962C8B-B14F-4D97-AF65-F5344CB8AC3E}">
        <p14:creationId xmlns:p14="http://schemas.microsoft.com/office/powerpoint/2010/main" val="29803496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37</a:t>
            </a:fld>
            <a:endParaRPr lang="en-US"/>
          </a:p>
        </p:txBody>
      </p:sp>
    </p:spTree>
    <p:extLst>
      <p:ext uri="{BB962C8B-B14F-4D97-AF65-F5344CB8AC3E}">
        <p14:creationId xmlns:p14="http://schemas.microsoft.com/office/powerpoint/2010/main" val="15801552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revision informs the budget</a:t>
            </a:r>
          </a:p>
        </p:txBody>
      </p:sp>
      <p:sp>
        <p:nvSpPr>
          <p:cNvPr id="4" name="Slide Number Placeholder 3"/>
          <p:cNvSpPr>
            <a:spLocks noGrp="1"/>
          </p:cNvSpPr>
          <p:nvPr>
            <p:ph type="sldNum" sz="quarter" idx="5"/>
          </p:nvPr>
        </p:nvSpPr>
        <p:spPr/>
        <p:txBody>
          <a:bodyPr/>
          <a:lstStyle/>
          <a:p>
            <a:fld id="{2047F5B7-095A-4D41-B443-5FC73EC8F1AA}" type="slidenum">
              <a:rPr lang="en-US" smtClean="0"/>
              <a:t>38</a:t>
            </a:fld>
            <a:endParaRPr lang="en-US"/>
          </a:p>
        </p:txBody>
      </p:sp>
    </p:spTree>
    <p:extLst>
      <p:ext uri="{BB962C8B-B14F-4D97-AF65-F5344CB8AC3E}">
        <p14:creationId xmlns:p14="http://schemas.microsoft.com/office/powerpoint/2010/main" val="38483541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39</a:t>
            </a:fld>
            <a:endParaRPr lang="en-US"/>
          </a:p>
        </p:txBody>
      </p:sp>
    </p:spTree>
    <p:extLst>
      <p:ext uri="{BB962C8B-B14F-4D97-AF65-F5344CB8AC3E}">
        <p14:creationId xmlns:p14="http://schemas.microsoft.com/office/powerpoint/2010/main" val="4272824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Three potential certifications for an interim report related to a district’s ability to meet its financial obligations through the three years of the multiyear projection…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47F5B7-095A-4D41-B443-5FC73EC8F1A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32161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40</a:t>
            </a:fld>
            <a:endParaRPr lang="en-US"/>
          </a:p>
        </p:txBody>
      </p:sp>
    </p:spTree>
    <p:extLst>
      <p:ext uri="{BB962C8B-B14F-4D97-AF65-F5344CB8AC3E}">
        <p14:creationId xmlns:p14="http://schemas.microsoft.com/office/powerpoint/2010/main" val="3924782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tonight, we are asking the Board to approve a positive certification, which means that we will be able to meet all of our obligations through all three years.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47F5B7-095A-4D41-B443-5FC73EC8F1A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0217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have done for previous reports, we are starting tonight with the projected multiyear ending fund balance.</a:t>
            </a:r>
          </a:p>
          <a:p>
            <a:endParaRPr lang="en-US" dirty="0"/>
          </a:p>
          <a:p>
            <a:r>
              <a:rPr lang="en-US" dirty="0"/>
              <a:t>I do want to point out now that the projected deficit spending in 2024-2025 and 2025-2026 (the out years) is more steep than it was at first interim.</a:t>
            </a:r>
          </a:p>
          <a:p>
            <a:endParaRPr lang="en-US" dirty="0"/>
          </a:p>
          <a:p>
            <a:r>
              <a:rPr lang="en-US" dirty="0"/>
              <a:t>As we go through the slides, we will discuss how we arrived at these projections.</a:t>
            </a:r>
          </a:p>
        </p:txBody>
      </p:sp>
      <p:sp>
        <p:nvSpPr>
          <p:cNvPr id="4" name="Slide Number Placeholder 3"/>
          <p:cNvSpPr>
            <a:spLocks noGrp="1"/>
          </p:cNvSpPr>
          <p:nvPr>
            <p:ph type="sldNum" sz="quarter" idx="5"/>
          </p:nvPr>
        </p:nvSpPr>
        <p:spPr/>
        <p:txBody>
          <a:bodyPr/>
          <a:lstStyle/>
          <a:p>
            <a:fld id="{2047F5B7-095A-4D41-B443-5FC73EC8F1AA}" type="slidenum">
              <a:rPr lang="en-US" smtClean="0"/>
              <a:t>6</a:t>
            </a:fld>
            <a:endParaRPr lang="en-US"/>
          </a:p>
        </p:txBody>
      </p:sp>
    </p:spTree>
    <p:extLst>
      <p:ext uri="{BB962C8B-B14F-4D97-AF65-F5344CB8AC3E}">
        <p14:creationId xmlns:p14="http://schemas.microsoft.com/office/powerpoint/2010/main" val="3583847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of the official assumptions for the second interim report.</a:t>
            </a:r>
          </a:p>
          <a:p>
            <a:endParaRPr lang="en-US" dirty="0"/>
          </a:p>
          <a:p>
            <a:r>
              <a:rPr lang="en-US" dirty="0"/>
              <a:t>COLA for 2024-2025 .76% versus the 3.94% The 2025-2026 COLA has also been reduced; we are at 2.76% versus the 3.29% at first interim.</a:t>
            </a:r>
          </a:p>
          <a:p>
            <a:endParaRPr lang="en-US" dirty="0"/>
          </a:p>
          <a:p>
            <a:r>
              <a:rPr lang="en-US" dirty="0"/>
              <a:t>increased enrollment projection out years to reflect the projections by Davis Demographic</a:t>
            </a:r>
          </a:p>
          <a:p>
            <a:r>
              <a:rPr lang="en-US" dirty="0"/>
              <a:t>2024 -2025 increased by 244 to 35978; and 2025-2026 increased by 507 to 33,070</a:t>
            </a:r>
          </a:p>
          <a:p>
            <a:r>
              <a:rPr lang="en-US" dirty="0"/>
              <a:t>That does not mean…  It is still significant; we are losing 4 1/2% of our students between the current year and 2024-2025; and 4.4% between 2024-2025 and 2025-2026.</a:t>
            </a:r>
          </a:p>
          <a:p>
            <a:endParaRPr lang="en-US" dirty="0"/>
          </a:p>
          <a:p>
            <a:r>
              <a:rPr lang="en-US" dirty="0"/>
              <a:t>For ADA, hard look at attendance patterns, seen some increases CY. assumed increases in both of the out years The AF in CY is 94.2%, for 2024-2025 95.1%, in 2025-2026, 96.2%</a:t>
            </a:r>
          </a:p>
          <a:p>
            <a:endParaRPr lang="en-US" dirty="0"/>
          </a:p>
          <a:p>
            <a:r>
              <a:rPr lang="en-US" dirty="0"/>
              <a:t>I will come back to Funded ADA in future slides.</a:t>
            </a:r>
          </a:p>
          <a:p>
            <a:endParaRPr lang="en-US" dirty="0"/>
          </a:p>
          <a:p>
            <a:r>
              <a:rPr lang="en-US" dirty="0"/>
              <a:t>UPP</a:t>
            </a:r>
          </a:p>
          <a:p>
            <a:r>
              <a:rPr lang="en-US" dirty="0"/>
              <a:t>There are also incremental increases in the PERS rates in the out years. The rate for 2024-2025 increased by .1% from 27.7% to 27.8%…and the rate for 2025-2026 increased by .2% from 28.3% to 28.5%</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7</a:t>
            </a:fld>
            <a:endParaRPr lang="en-US"/>
          </a:p>
        </p:txBody>
      </p:sp>
    </p:spTree>
    <p:extLst>
      <p:ext uri="{BB962C8B-B14F-4D97-AF65-F5344CB8AC3E}">
        <p14:creationId xmlns:p14="http://schemas.microsoft.com/office/powerpoint/2010/main" val="991719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quick look at our overall enrollment since 2013-2014; since that time we have lost almost 29% of our students. That is sobering, and we do need to stay focused on this,</a:t>
            </a:r>
          </a:p>
          <a:p>
            <a:r>
              <a:rPr lang="en-US" dirty="0"/>
              <a:t>However, from a funding standpoint, we are fortunate to have a hold harmless provision in place on ADA, and I want to spend some time going over the relationship between enrollment, ADA, and funded ADA..</a:t>
            </a:r>
          </a:p>
        </p:txBody>
      </p:sp>
      <p:sp>
        <p:nvSpPr>
          <p:cNvPr id="4" name="Slide Number Placeholder 3"/>
          <p:cNvSpPr>
            <a:spLocks noGrp="1"/>
          </p:cNvSpPr>
          <p:nvPr>
            <p:ph type="sldNum" sz="quarter" idx="5"/>
          </p:nvPr>
        </p:nvSpPr>
        <p:spPr/>
        <p:txBody>
          <a:bodyPr/>
          <a:lstStyle/>
          <a:p>
            <a:fld id="{2047F5B7-095A-4D41-B443-5FC73EC8F1AA}" type="slidenum">
              <a:rPr lang="en-US" smtClean="0"/>
              <a:t>8</a:t>
            </a:fld>
            <a:endParaRPr lang="en-US"/>
          </a:p>
        </p:txBody>
      </p:sp>
    </p:spTree>
    <p:extLst>
      <p:ext uri="{BB962C8B-B14F-4D97-AF65-F5344CB8AC3E}">
        <p14:creationId xmlns:p14="http://schemas.microsoft.com/office/powerpoint/2010/main" val="3512689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shows the historical trends on enrollment, ADA, and Funded ADA</a:t>
            </a:r>
          </a:p>
          <a:p>
            <a:r>
              <a:rPr lang="en-US" dirty="0"/>
              <a:t>The purple line in the middle is enrollment…CBEDS info day, October. The red line on the bottom is average daily attendance, which is the average number of students actually in attendance from the first day of school to the end of the P2 attendance period, which is legally defined as </a:t>
            </a:r>
            <a:r>
              <a:rPr lang="en-US" sz="1200" b="0" i="0" kern="1200" dirty="0">
                <a:solidFill>
                  <a:schemeClr val="tx1"/>
                </a:solidFill>
                <a:effectLst/>
                <a:latin typeface="+mn-lt"/>
                <a:ea typeface="+mn-ea"/>
                <a:cs typeface="+mn-cs"/>
              </a:rPr>
              <a:t>the last school month ending on or before April 15 of a school year. For this school year, the P2 period ends on March 29.</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Funded ADA is currently defined by statute as the greater of current year ADA or the average of the three prior years of ADA. We call this the hold harmless provision</a:t>
            </a:r>
          </a:p>
          <a:p>
            <a:r>
              <a:rPr lang="en-US" sz="1200" b="0" i="0" kern="1200" dirty="0">
                <a:solidFill>
                  <a:schemeClr val="tx1"/>
                </a:solidFill>
                <a:effectLst/>
                <a:latin typeface="+mn-lt"/>
                <a:ea typeface="+mn-ea"/>
                <a:cs typeface="+mn-cs"/>
              </a:rPr>
              <a:t>This is incredibly helpful for a District like Santa Ana that is experiencing severe declines in enrollment; and our financial situation would be much worse if not for the ADA hold harmless.</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This slide has a lot of numbers on it, so lets take a look at some simplified slides that show how the HH works.</a:t>
            </a:r>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9</a:t>
            </a:fld>
            <a:endParaRPr lang="en-US"/>
          </a:p>
        </p:txBody>
      </p:sp>
    </p:spTree>
    <p:extLst>
      <p:ext uri="{BB962C8B-B14F-4D97-AF65-F5344CB8AC3E}">
        <p14:creationId xmlns:p14="http://schemas.microsoft.com/office/powerpoint/2010/main" val="351211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5818-8E9A-485D-82B5-0FD2EB8EDFE4}"/>
              </a:ext>
            </a:extLst>
          </p:cNvPr>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99FE81F2-BA24-48A3-805A-D5779086D8A5}"/>
              </a:ext>
            </a:extLst>
          </p:cNvPr>
          <p:cNvSpPr>
            <a:spLocks noGrp="1"/>
          </p:cNvSpPr>
          <p:nvPr>
            <p:ph type="subTitle" idx="1"/>
          </p:nvPr>
        </p:nvSpPr>
        <p:spPr>
          <a:xfrm>
            <a:off x="1524000" y="3602038"/>
            <a:ext cx="9144000" cy="1655762"/>
          </a:xfrm>
        </p:spPr>
        <p:txBody>
          <a:bodyPr/>
          <a:lstStyle>
            <a:lvl1pPr marL="0" indent="0" algn="ct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9A75841-08FC-42E0-AD65-68FA32169E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C985DC-A2C5-484A-BC66-850A2FC5D29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FBB8543F-E12A-4320-A5A5-4699ECC1D704}"/>
              </a:ext>
            </a:extLst>
          </p:cNvPr>
          <p:cNvSpPr/>
          <p:nvPr userDrawn="1"/>
        </p:nvSpPr>
        <p:spPr>
          <a:xfrm>
            <a:off x="1"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6E2AE96D-778B-45C0-BBBD-CC9DCBC3524D}"/>
              </a:ext>
            </a:extLst>
          </p:cNvPr>
          <p:cNvSpPr/>
          <p:nvPr userDrawn="1"/>
        </p:nvSpPr>
        <p:spPr>
          <a:xfrm>
            <a:off x="3051313"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A281875D-35E2-4AAA-8568-9BF2025116FB}"/>
              </a:ext>
            </a:extLst>
          </p:cNvPr>
          <p:cNvSpPr/>
          <p:nvPr userDrawn="1"/>
        </p:nvSpPr>
        <p:spPr>
          <a:xfrm>
            <a:off x="-1656"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FFA993D4-9914-4E95-9D7D-52D1F8F95589}"/>
              </a:ext>
            </a:extLst>
          </p:cNvPr>
          <p:cNvSpPr/>
          <p:nvPr userDrawn="1"/>
        </p:nvSpPr>
        <p:spPr>
          <a:xfrm>
            <a:off x="3051313"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2CF9CAD9-A502-4376-BD52-191E0D7B73EB}"/>
              </a:ext>
            </a:extLst>
          </p:cNvPr>
          <p:cNvSpPr/>
          <p:nvPr userDrawn="1"/>
        </p:nvSpPr>
        <p:spPr>
          <a:xfrm>
            <a:off x="6089375"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4171F67-0A41-45B9-9EFB-74442EDB6000}"/>
              </a:ext>
            </a:extLst>
          </p:cNvPr>
          <p:cNvSpPr/>
          <p:nvPr userDrawn="1"/>
        </p:nvSpPr>
        <p:spPr>
          <a:xfrm>
            <a:off x="9140687"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0C85EE3-50A1-4FE6-8F81-856E69FB9739}"/>
              </a:ext>
            </a:extLst>
          </p:cNvPr>
          <p:cNvSpPr/>
          <p:nvPr userDrawn="1"/>
        </p:nvSpPr>
        <p:spPr>
          <a:xfrm>
            <a:off x="6102625" y="663728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CD131F6D-9EDC-4749-A901-8ACC6A23CD4C}"/>
              </a:ext>
            </a:extLst>
          </p:cNvPr>
          <p:cNvSpPr/>
          <p:nvPr userDrawn="1"/>
        </p:nvSpPr>
        <p:spPr>
          <a:xfrm>
            <a:off x="9140687" y="663596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9816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D6C51-CEDD-4BA8-82C6-E4C50729B6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602079-4E6A-4306-A2F8-654DEACA9A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C1FEBC-97E3-491D-A0C9-CA43611C5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9D580C-1248-4527-B839-7D7524877FB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58EE8AF-36DD-488A-B9CC-3F2B88254D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CC8214-C653-4E6E-86B6-5DB296CE8C5F}"/>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5819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4D6B-9664-40AB-B86E-C9954572D3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884117-48E9-47D0-A5AF-4498F511A5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88ED2F-3332-497E-8E03-DE809CBA43F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A88AADB-735A-4574-BD59-F08A6394F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6C5A-5C42-4366-96B5-3F3F85E19105}"/>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751702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2EEFE0-B3B7-4068-8231-290596C7C5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02CF2-F981-4971-8FF9-96E6B43DF6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696825-F1AA-4198-B9EB-2F2C2CE2F42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715631A-4E1D-4198-814B-1C943C626D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4852E-F13E-42D6-A18A-426BF42CD36F}"/>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277050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5818-8E9A-485D-82B5-0FD2EB8EDFE4}"/>
              </a:ext>
            </a:extLst>
          </p:cNvPr>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99FE81F2-BA24-48A3-805A-D5779086D8A5}"/>
              </a:ext>
            </a:extLst>
          </p:cNvPr>
          <p:cNvSpPr>
            <a:spLocks noGrp="1"/>
          </p:cNvSpPr>
          <p:nvPr>
            <p:ph type="subTitle" idx="1"/>
          </p:nvPr>
        </p:nvSpPr>
        <p:spPr>
          <a:xfrm>
            <a:off x="1524000" y="3602038"/>
            <a:ext cx="9144000" cy="1655762"/>
          </a:xfrm>
        </p:spPr>
        <p:txBody>
          <a:bodyPr/>
          <a:lstStyle>
            <a:lvl1pPr marL="0" indent="0" algn="ct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9A75841-08FC-42E0-AD65-68FA32169E6D}"/>
              </a:ext>
            </a:extLst>
          </p:cNvPr>
          <p:cNvSpPr>
            <a:spLocks noGrp="1"/>
          </p:cNvSpPr>
          <p:nvPr>
            <p:ph type="sldNum" sz="quarter" idx="12"/>
          </p:nvPr>
        </p:nvSpPr>
        <p:spPr/>
        <p:txBody>
          <a:bodyPr/>
          <a:lstStyle/>
          <a:p>
            <a:fld id="{79C985DC-A2C5-484A-BC66-850A2FC5D29C}" type="slidenum">
              <a:rPr lang="en-US" smtClean="0"/>
              <a:t>‹#›</a:t>
            </a:fld>
            <a:endParaRPr lang="en-US"/>
          </a:p>
        </p:txBody>
      </p:sp>
      <p:sp>
        <p:nvSpPr>
          <p:cNvPr id="7" name="Rectangle 6">
            <a:extLst>
              <a:ext uri="{FF2B5EF4-FFF2-40B4-BE49-F238E27FC236}">
                <a16:creationId xmlns:a16="http://schemas.microsoft.com/office/drawing/2014/main" id="{FBB8543F-E12A-4320-A5A5-4699ECC1D704}"/>
              </a:ext>
            </a:extLst>
          </p:cNvPr>
          <p:cNvSpPr/>
          <p:nvPr userDrawn="1"/>
        </p:nvSpPr>
        <p:spPr>
          <a:xfrm>
            <a:off x="1"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E2AE96D-778B-45C0-BBBD-CC9DCBC3524D}"/>
              </a:ext>
            </a:extLst>
          </p:cNvPr>
          <p:cNvSpPr/>
          <p:nvPr userDrawn="1"/>
        </p:nvSpPr>
        <p:spPr>
          <a:xfrm>
            <a:off x="3051313"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A281875D-35E2-4AAA-8568-9BF2025116FB}"/>
              </a:ext>
            </a:extLst>
          </p:cNvPr>
          <p:cNvSpPr/>
          <p:nvPr userDrawn="1"/>
        </p:nvSpPr>
        <p:spPr>
          <a:xfrm>
            <a:off x="-1656"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FA993D4-9914-4E95-9D7D-52D1F8F95589}"/>
              </a:ext>
            </a:extLst>
          </p:cNvPr>
          <p:cNvSpPr/>
          <p:nvPr userDrawn="1"/>
        </p:nvSpPr>
        <p:spPr>
          <a:xfrm>
            <a:off x="3051313"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CF9CAD9-A502-4376-BD52-191E0D7B73EB}"/>
              </a:ext>
            </a:extLst>
          </p:cNvPr>
          <p:cNvSpPr/>
          <p:nvPr userDrawn="1"/>
        </p:nvSpPr>
        <p:spPr>
          <a:xfrm>
            <a:off x="6089375"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4171F67-0A41-45B9-9EFB-74442EDB6000}"/>
              </a:ext>
            </a:extLst>
          </p:cNvPr>
          <p:cNvSpPr/>
          <p:nvPr userDrawn="1"/>
        </p:nvSpPr>
        <p:spPr>
          <a:xfrm>
            <a:off x="9140687"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0C85EE3-50A1-4FE6-8F81-856E69FB9739}"/>
              </a:ext>
            </a:extLst>
          </p:cNvPr>
          <p:cNvSpPr/>
          <p:nvPr userDrawn="1"/>
        </p:nvSpPr>
        <p:spPr>
          <a:xfrm>
            <a:off x="6102625" y="663728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D131F6D-9EDC-4749-A901-8ACC6A23CD4C}"/>
              </a:ext>
            </a:extLst>
          </p:cNvPr>
          <p:cNvSpPr/>
          <p:nvPr userDrawn="1"/>
        </p:nvSpPr>
        <p:spPr>
          <a:xfrm>
            <a:off x="9140687" y="663596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442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8364-2A0E-4C94-AA2A-6901F005BB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1B46FA-2AC0-4DBD-991F-B48434C85B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60EFA-2379-43CE-B260-A21FD22ECD5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4D214A3-4D1F-4650-A9F7-830E01425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77A9C-1073-4D5E-8E8F-5B328F3B21D6}"/>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657724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025F-1BED-4C46-A2FD-F8F07BBEA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34EA25-CC33-42FE-A160-B74C52591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2462BF-5F01-46F6-8CD6-BAECC7F208D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8BD04CD-01A4-40FF-AE86-54F4C2014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347369-07A4-4B4B-AE3F-7482F837462B}"/>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491946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D4B2A-3061-4487-B182-E81641AEB8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8364D9-6AAE-4428-92AC-BC3F36BBDA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180DC8-E069-4390-8636-3618A40222D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2724E8-A1AB-4A34-8817-CFD98A30FA4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23F8870-11FD-4D51-B8F7-1D5DE69FCE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9F5300-42CC-4DE8-97F4-9EDF6AB0F1E8}"/>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404948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C245A-5800-4D5D-A9A3-EA664D214B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AAD888-8AC4-421F-924A-F4D7465583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2A7075-FC8B-4EC3-B60D-2D18B6041BD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5398AE-DA4D-47CF-96A2-A00F9E10C9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D99948-3E6B-44CA-8F08-D067761770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65B80A-20D6-4EEF-8EA1-7DE214B876E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6647929B-6280-42DC-AFD1-F8ED132F7A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358AB7-88DE-4893-89B7-EDF871F8F0A9}"/>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938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27B6-534E-416F-A3F2-0C92A095CD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65D099-2CD2-4C64-9520-1E078C1056A5}"/>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003C3276-183F-4C66-8994-F83351C131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0C93E0-39F5-415D-A812-EEEC16260075}"/>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3249584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356EDF-8427-4CC1-9A54-AAEAC45E55A3}"/>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5372CB3E-BB44-4FAC-8DEA-E6E8585209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ACB0D5-0352-4288-AC2F-3AC7326C9FB2}"/>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121851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D3403-0DD6-4BD1-820A-D2B865B69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E65919-BE89-4B71-B6E4-54FD4EC36B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03CB29-2074-4B6D-AB66-09F09EF233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DCC2C7-3E3C-49EA-A972-6FF16CE585F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D2D5504-386C-4C69-9A58-7F617A8788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83E3D-BEB6-4E54-A75A-3555DEBF2AEE}"/>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363637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E52B0D-073A-474C-BE90-1BDDCA4746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49E230-2C5D-4952-A2E9-7A13FE0CD2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289728-6829-4E9C-BB82-4C15CA84BE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2A7EEB41-B6EA-4DBE-846D-CC2B7C918E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B20ABF-E22E-429F-8777-A6FEF5DCB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985DC-A2C5-484A-BC66-850A2FC5D29C}" type="slidenum">
              <a:rPr lang="en-US" smtClean="0"/>
              <a:t>‹#›</a:t>
            </a:fld>
            <a:endParaRPr lang="en-US"/>
          </a:p>
        </p:txBody>
      </p:sp>
    </p:spTree>
    <p:extLst>
      <p:ext uri="{BB962C8B-B14F-4D97-AF65-F5344CB8AC3E}">
        <p14:creationId xmlns:p14="http://schemas.microsoft.com/office/powerpoint/2010/main" val="2366141053"/>
      </p:ext>
    </p:extLst>
  </p:cSld>
  <p:clrMap bg1="lt1" tx1="dk1" bg2="lt2" tx2="dk2" accent1="accent1" accent2="accent2" accent3="accent3" accent4="accent4" accent5="accent5" accent6="accent6" hlink="hlink" folHlink="folHlink"/>
  <p:sldLayoutIdLst>
    <p:sldLayoutId id="2147483683"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chart" Target="../charts/chart14.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14.emf"/><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chart" Target="../charts/chart18.xml"/><Relationship Id="rId5" Type="http://schemas.openxmlformats.org/officeDocument/2006/relationships/image" Target="../media/image2.png"/><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16.emf"/><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chart" Target="../charts/chart19.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chart" Target="../charts/chart2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473063" y="382912"/>
            <a:ext cx="9144000" cy="1735579"/>
          </a:xfrm>
        </p:spPr>
        <p:txBody>
          <a:bodyPr>
            <a:normAutofit/>
          </a:bodyPr>
          <a:lstStyle/>
          <a:p>
            <a:r>
              <a:rPr lang="en-US" sz="4800" dirty="0">
                <a:latin typeface="Cambria" panose="02040503050406030204" pitchFamily="18" charset="0"/>
                <a:ea typeface="Cambria" panose="02040503050406030204" pitchFamily="18" charset="0"/>
              </a:rPr>
              <a:t>Santa Ana Unified School District</a:t>
            </a:r>
            <a:br>
              <a:rPr lang="en-US" sz="4800" dirty="0">
                <a:latin typeface="Cambria" panose="02040503050406030204" pitchFamily="18" charset="0"/>
                <a:ea typeface="Cambria" panose="02040503050406030204" pitchFamily="18" charset="0"/>
              </a:rPr>
            </a:br>
            <a:r>
              <a:rPr lang="en-US" sz="4800" dirty="0">
                <a:latin typeface="Cambria" panose="02040503050406030204" pitchFamily="18" charset="0"/>
                <a:ea typeface="Cambria" panose="02040503050406030204" pitchFamily="18" charset="0"/>
              </a:rPr>
              <a:t>2023-2024 Second Interim Report</a:t>
            </a:r>
          </a:p>
        </p:txBody>
      </p:sp>
      <p:sp>
        <p:nvSpPr>
          <p:cNvPr id="3" name="Subtitle 2">
            <a:extLst>
              <a:ext uri="{FF2B5EF4-FFF2-40B4-BE49-F238E27FC236}">
                <a16:creationId xmlns:a16="http://schemas.microsoft.com/office/drawing/2014/main" id="{2E20C6C5-0147-419A-AD16-A47EF678E91D}"/>
              </a:ext>
            </a:extLst>
          </p:cNvPr>
          <p:cNvSpPr>
            <a:spLocks noGrp="1"/>
          </p:cNvSpPr>
          <p:nvPr>
            <p:ph type="subTitle" idx="1"/>
          </p:nvPr>
        </p:nvSpPr>
        <p:spPr>
          <a:xfrm>
            <a:off x="3924300" y="4039439"/>
            <a:ext cx="4343400" cy="1076934"/>
          </a:xfrm>
        </p:spPr>
        <p:txBody>
          <a:bodyPr>
            <a:normAutofit/>
          </a:bodyPr>
          <a:lstStyle/>
          <a:p>
            <a:endParaRPr lang="en-US" dirty="0"/>
          </a:p>
          <a:p>
            <a:r>
              <a:rPr lang="en-US" sz="3200" dirty="0">
                <a:latin typeface="Cambria" panose="02040503050406030204" pitchFamily="18" charset="0"/>
                <a:ea typeface="Cambria" panose="02040503050406030204" pitchFamily="18" charset="0"/>
              </a:rPr>
              <a:t>March 12, 2024</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618665" y="3966828"/>
            <a:ext cx="2379197" cy="2299090"/>
          </a:xfrm>
          <a:prstGeom prst="rect">
            <a:avLst/>
          </a:prstGeom>
        </p:spPr>
      </p:pic>
      <p:pic>
        <p:nvPicPr>
          <p:cNvPr id="7" name="Picture 6">
            <a:extLst>
              <a:ext uri="{FF2B5EF4-FFF2-40B4-BE49-F238E27FC236}">
                <a16:creationId xmlns:a16="http://schemas.microsoft.com/office/drawing/2014/main" id="{4F9EC888-467D-47A1-B8E7-C0E1B02787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67518" y="3966828"/>
            <a:ext cx="2299090" cy="2299090"/>
          </a:xfrm>
          <a:prstGeom prst="rect">
            <a:avLst/>
          </a:prstGeom>
        </p:spPr>
      </p:pic>
      <p:sp>
        <p:nvSpPr>
          <p:cNvPr id="15" name="TextBox 14">
            <a:extLst>
              <a:ext uri="{FF2B5EF4-FFF2-40B4-BE49-F238E27FC236}">
                <a16:creationId xmlns:a16="http://schemas.microsoft.com/office/drawing/2014/main" id="{6463AC02-0C44-438A-958D-BE012A715AD4}"/>
              </a:ext>
            </a:extLst>
          </p:cNvPr>
          <p:cNvSpPr txBox="1"/>
          <p:nvPr/>
        </p:nvSpPr>
        <p:spPr>
          <a:xfrm flipH="1">
            <a:off x="3288154" y="2804417"/>
            <a:ext cx="5628941" cy="1077218"/>
          </a:xfrm>
          <a:prstGeom prst="rect">
            <a:avLst/>
          </a:prstGeom>
          <a:noFill/>
        </p:spPr>
        <p:txBody>
          <a:bodyPr wrap="square" rtlCol="0">
            <a:spAutoFit/>
          </a:bodyPr>
          <a:lstStyle/>
          <a:p>
            <a:pPr algn="ctr"/>
            <a:r>
              <a:rPr lang="en-US" sz="3200" dirty="0"/>
              <a:t>BOARD PRIORITY: Organizational Efficiency &amp; Effectiveness</a:t>
            </a:r>
          </a:p>
        </p:txBody>
      </p:sp>
    </p:spTree>
    <p:extLst>
      <p:ext uri="{BB962C8B-B14F-4D97-AF65-F5344CB8AC3E}">
        <p14:creationId xmlns:p14="http://schemas.microsoft.com/office/powerpoint/2010/main" val="282257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10</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9" name="Chart 18">
            <a:extLst>
              <a:ext uri="{FF2B5EF4-FFF2-40B4-BE49-F238E27FC236}">
                <a16:creationId xmlns:a16="http://schemas.microsoft.com/office/drawing/2014/main" id="{438FC334-C01F-41F2-BEB1-4F5132D26D8A}"/>
              </a:ext>
            </a:extLst>
          </p:cNvPr>
          <p:cNvGraphicFramePr>
            <a:graphicFrameLocks noGrp="1"/>
          </p:cNvGraphicFramePr>
          <p:nvPr/>
        </p:nvGraphicFramePr>
        <p:xfrm>
          <a:off x="2950351" y="293336"/>
          <a:ext cx="8665221" cy="6271327"/>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E6E21F95-AD43-4814-A090-2BE036DACC45}"/>
              </a:ext>
            </a:extLst>
          </p:cNvPr>
          <p:cNvSpPr txBox="1"/>
          <p:nvPr/>
        </p:nvSpPr>
        <p:spPr>
          <a:xfrm>
            <a:off x="10278209" y="592083"/>
            <a:ext cx="1239716" cy="369332"/>
          </a:xfrm>
          <a:prstGeom prst="rect">
            <a:avLst/>
          </a:prstGeom>
          <a:noFill/>
        </p:spPr>
        <p:txBody>
          <a:bodyPr wrap="square" rtlCol="0">
            <a:spAutoFit/>
          </a:bodyPr>
          <a:lstStyle/>
          <a:p>
            <a:r>
              <a:rPr lang="en-US" dirty="0"/>
              <a:t>2023-2024</a:t>
            </a:r>
          </a:p>
        </p:txBody>
      </p:sp>
    </p:spTree>
    <p:extLst>
      <p:ext uri="{BB962C8B-B14F-4D97-AF65-F5344CB8AC3E}">
        <p14:creationId xmlns:p14="http://schemas.microsoft.com/office/powerpoint/2010/main" val="252558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11</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9" name="Chart 18">
            <a:extLst>
              <a:ext uri="{FF2B5EF4-FFF2-40B4-BE49-F238E27FC236}">
                <a16:creationId xmlns:a16="http://schemas.microsoft.com/office/drawing/2014/main" id="{438FC334-C01F-41F2-BEB1-4F5132D26D8A}"/>
              </a:ext>
            </a:extLst>
          </p:cNvPr>
          <p:cNvGraphicFramePr>
            <a:graphicFrameLocks noGrp="1"/>
          </p:cNvGraphicFramePr>
          <p:nvPr>
            <p:extLst>
              <p:ext uri="{D42A27DB-BD31-4B8C-83A1-F6EECF244321}">
                <p14:modId xmlns:p14="http://schemas.microsoft.com/office/powerpoint/2010/main" val="917164195"/>
              </p:ext>
            </p:extLst>
          </p:nvPr>
        </p:nvGraphicFramePr>
        <p:xfrm>
          <a:off x="2950351" y="293336"/>
          <a:ext cx="8665221" cy="6271327"/>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E6E21F95-AD43-4814-A090-2BE036DACC45}"/>
              </a:ext>
            </a:extLst>
          </p:cNvPr>
          <p:cNvSpPr txBox="1"/>
          <p:nvPr/>
        </p:nvSpPr>
        <p:spPr>
          <a:xfrm>
            <a:off x="10278209" y="592083"/>
            <a:ext cx="1239716" cy="369332"/>
          </a:xfrm>
          <a:prstGeom prst="rect">
            <a:avLst/>
          </a:prstGeom>
          <a:noFill/>
        </p:spPr>
        <p:txBody>
          <a:bodyPr wrap="square" rtlCol="0">
            <a:spAutoFit/>
          </a:bodyPr>
          <a:lstStyle/>
          <a:p>
            <a:r>
              <a:rPr lang="en-US" dirty="0"/>
              <a:t>2023-2024</a:t>
            </a:r>
          </a:p>
        </p:txBody>
      </p:sp>
    </p:spTree>
    <p:extLst>
      <p:ext uri="{BB962C8B-B14F-4D97-AF65-F5344CB8AC3E}">
        <p14:creationId xmlns:p14="http://schemas.microsoft.com/office/powerpoint/2010/main" val="2110163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12</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9" name="Chart 18">
            <a:extLst>
              <a:ext uri="{FF2B5EF4-FFF2-40B4-BE49-F238E27FC236}">
                <a16:creationId xmlns:a16="http://schemas.microsoft.com/office/drawing/2014/main" id="{438FC334-C01F-41F2-BEB1-4F5132D26D8A}"/>
              </a:ext>
            </a:extLst>
          </p:cNvPr>
          <p:cNvGraphicFramePr>
            <a:graphicFrameLocks noGrp="1"/>
          </p:cNvGraphicFramePr>
          <p:nvPr/>
        </p:nvGraphicFramePr>
        <p:xfrm>
          <a:off x="2950351" y="293336"/>
          <a:ext cx="8665221" cy="6271327"/>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E6E21F95-AD43-4814-A090-2BE036DACC45}"/>
              </a:ext>
            </a:extLst>
          </p:cNvPr>
          <p:cNvSpPr txBox="1"/>
          <p:nvPr/>
        </p:nvSpPr>
        <p:spPr>
          <a:xfrm>
            <a:off x="10278209" y="592083"/>
            <a:ext cx="1239716" cy="369332"/>
          </a:xfrm>
          <a:prstGeom prst="rect">
            <a:avLst/>
          </a:prstGeom>
          <a:noFill/>
        </p:spPr>
        <p:txBody>
          <a:bodyPr wrap="square" rtlCol="0">
            <a:spAutoFit/>
          </a:bodyPr>
          <a:lstStyle/>
          <a:p>
            <a:r>
              <a:rPr lang="en-US" dirty="0"/>
              <a:t>2023-2024</a:t>
            </a:r>
          </a:p>
        </p:txBody>
      </p:sp>
      <p:sp>
        <p:nvSpPr>
          <p:cNvPr id="6" name="Right Brace 5">
            <a:extLst>
              <a:ext uri="{FF2B5EF4-FFF2-40B4-BE49-F238E27FC236}">
                <a16:creationId xmlns:a16="http://schemas.microsoft.com/office/drawing/2014/main" id="{42D49340-8009-4839-A184-4F4A7599390B}"/>
              </a:ext>
            </a:extLst>
          </p:cNvPr>
          <p:cNvSpPr/>
          <p:nvPr/>
        </p:nvSpPr>
        <p:spPr>
          <a:xfrm>
            <a:off x="9133113" y="1314450"/>
            <a:ext cx="210912" cy="809625"/>
          </a:xfrm>
          <a:prstGeom prst="rightBrace">
            <a:avLst/>
          </a:prstGeom>
          <a:ln>
            <a:solidFill>
              <a:srgbClr val="E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39D592E8-9202-4E37-962F-4B9D18FB503C}"/>
              </a:ext>
            </a:extLst>
          </p:cNvPr>
          <p:cNvSpPr txBox="1"/>
          <p:nvPr/>
        </p:nvSpPr>
        <p:spPr>
          <a:xfrm>
            <a:off x="9368202" y="1534596"/>
            <a:ext cx="1804623" cy="338554"/>
          </a:xfrm>
          <a:prstGeom prst="rect">
            <a:avLst/>
          </a:prstGeom>
          <a:noFill/>
        </p:spPr>
        <p:txBody>
          <a:bodyPr wrap="square" rtlCol="0">
            <a:spAutoFit/>
          </a:bodyPr>
          <a:lstStyle/>
          <a:p>
            <a:r>
              <a:rPr lang="en-US" sz="1600" dirty="0"/>
              <a:t>Average = 40,001</a:t>
            </a:r>
          </a:p>
        </p:txBody>
      </p:sp>
    </p:spTree>
    <p:extLst>
      <p:ext uri="{BB962C8B-B14F-4D97-AF65-F5344CB8AC3E}">
        <p14:creationId xmlns:p14="http://schemas.microsoft.com/office/powerpoint/2010/main" val="834765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13</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9" name="Chart 18">
            <a:extLst>
              <a:ext uri="{FF2B5EF4-FFF2-40B4-BE49-F238E27FC236}">
                <a16:creationId xmlns:a16="http://schemas.microsoft.com/office/drawing/2014/main" id="{438FC334-C01F-41F2-BEB1-4F5132D26D8A}"/>
              </a:ext>
            </a:extLst>
          </p:cNvPr>
          <p:cNvGraphicFramePr>
            <a:graphicFrameLocks noGrp="1"/>
          </p:cNvGraphicFramePr>
          <p:nvPr/>
        </p:nvGraphicFramePr>
        <p:xfrm>
          <a:off x="2950351" y="293336"/>
          <a:ext cx="8665221" cy="6271327"/>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E6E21F95-AD43-4814-A090-2BE036DACC45}"/>
              </a:ext>
            </a:extLst>
          </p:cNvPr>
          <p:cNvSpPr txBox="1"/>
          <p:nvPr/>
        </p:nvSpPr>
        <p:spPr>
          <a:xfrm>
            <a:off x="10278209" y="592083"/>
            <a:ext cx="1239716" cy="369332"/>
          </a:xfrm>
          <a:prstGeom prst="rect">
            <a:avLst/>
          </a:prstGeom>
          <a:noFill/>
        </p:spPr>
        <p:txBody>
          <a:bodyPr wrap="square" rtlCol="0">
            <a:spAutoFit/>
          </a:bodyPr>
          <a:lstStyle/>
          <a:p>
            <a:r>
              <a:rPr lang="en-US" dirty="0"/>
              <a:t>2024-2025</a:t>
            </a:r>
          </a:p>
        </p:txBody>
      </p:sp>
    </p:spTree>
    <p:extLst>
      <p:ext uri="{BB962C8B-B14F-4D97-AF65-F5344CB8AC3E}">
        <p14:creationId xmlns:p14="http://schemas.microsoft.com/office/powerpoint/2010/main" val="3251266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14</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9" name="Chart 18">
            <a:extLst>
              <a:ext uri="{FF2B5EF4-FFF2-40B4-BE49-F238E27FC236}">
                <a16:creationId xmlns:a16="http://schemas.microsoft.com/office/drawing/2014/main" id="{438FC334-C01F-41F2-BEB1-4F5132D26D8A}"/>
              </a:ext>
            </a:extLst>
          </p:cNvPr>
          <p:cNvGraphicFramePr>
            <a:graphicFrameLocks noGrp="1"/>
          </p:cNvGraphicFramePr>
          <p:nvPr>
            <p:extLst>
              <p:ext uri="{D42A27DB-BD31-4B8C-83A1-F6EECF244321}">
                <p14:modId xmlns:p14="http://schemas.microsoft.com/office/powerpoint/2010/main" val="3147225163"/>
              </p:ext>
            </p:extLst>
          </p:nvPr>
        </p:nvGraphicFramePr>
        <p:xfrm>
          <a:off x="2950351" y="293336"/>
          <a:ext cx="8665221" cy="6271327"/>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E6E21F95-AD43-4814-A090-2BE036DACC45}"/>
              </a:ext>
            </a:extLst>
          </p:cNvPr>
          <p:cNvSpPr txBox="1"/>
          <p:nvPr/>
        </p:nvSpPr>
        <p:spPr>
          <a:xfrm>
            <a:off x="10278209" y="592083"/>
            <a:ext cx="1239716" cy="369332"/>
          </a:xfrm>
          <a:prstGeom prst="rect">
            <a:avLst/>
          </a:prstGeom>
          <a:noFill/>
        </p:spPr>
        <p:txBody>
          <a:bodyPr wrap="square" rtlCol="0">
            <a:spAutoFit/>
          </a:bodyPr>
          <a:lstStyle/>
          <a:p>
            <a:r>
              <a:rPr lang="en-US" dirty="0"/>
              <a:t>2024-2025</a:t>
            </a:r>
          </a:p>
        </p:txBody>
      </p:sp>
      <p:sp>
        <p:nvSpPr>
          <p:cNvPr id="26" name="Right Brace 25">
            <a:extLst>
              <a:ext uri="{FF2B5EF4-FFF2-40B4-BE49-F238E27FC236}">
                <a16:creationId xmlns:a16="http://schemas.microsoft.com/office/drawing/2014/main" id="{99E8A0B9-ED8C-426D-872B-F9CE1379A166}"/>
              </a:ext>
            </a:extLst>
          </p:cNvPr>
          <p:cNvSpPr/>
          <p:nvPr/>
        </p:nvSpPr>
        <p:spPr>
          <a:xfrm>
            <a:off x="10278209" y="2470002"/>
            <a:ext cx="210912" cy="809625"/>
          </a:xfrm>
          <a:prstGeom prst="rightBrace">
            <a:avLst/>
          </a:prstGeom>
          <a:ln>
            <a:solidFill>
              <a:srgbClr val="E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7" name="Connector: Curved 26">
            <a:extLst>
              <a:ext uri="{FF2B5EF4-FFF2-40B4-BE49-F238E27FC236}">
                <a16:creationId xmlns:a16="http://schemas.microsoft.com/office/drawing/2014/main" id="{433B6ADD-EB34-4ECD-AFD8-B5CC63E6EF6A}"/>
              </a:ext>
            </a:extLst>
          </p:cNvPr>
          <p:cNvCxnSpPr>
            <a:cxnSpLocks/>
            <a:stCxn id="28" idx="3"/>
          </p:cNvCxnSpPr>
          <p:nvPr/>
        </p:nvCxnSpPr>
        <p:spPr>
          <a:xfrm flipH="1">
            <a:off x="10278213" y="2834077"/>
            <a:ext cx="1239712" cy="559027"/>
          </a:xfrm>
          <a:prstGeom prst="curvedConnector3">
            <a:avLst>
              <a:gd name="adj1" fmla="val -18440"/>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BF576A6-7894-47FE-A35C-41891F52828F}"/>
              </a:ext>
            </a:extLst>
          </p:cNvPr>
          <p:cNvSpPr txBox="1"/>
          <p:nvPr/>
        </p:nvSpPr>
        <p:spPr>
          <a:xfrm>
            <a:off x="10488680" y="2664800"/>
            <a:ext cx="1029245" cy="338554"/>
          </a:xfrm>
          <a:prstGeom prst="rect">
            <a:avLst/>
          </a:prstGeom>
          <a:noFill/>
        </p:spPr>
        <p:txBody>
          <a:bodyPr wrap="square" rtlCol="0">
            <a:spAutoFit/>
          </a:bodyPr>
          <a:lstStyle/>
          <a:p>
            <a:r>
              <a:rPr lang="en-US" sz="1600" dirty="0"/>
              <a:t>Average =</a:t>
            </a:r>
          </a:p>
        </p:txBody>
      </p:sp>
    </p:spTree>
    <p:extLst>
      <p:ext uri="{BB962C8B-B14F-4D97-AF65-F5344CB8AC3E}">
        <p14:creationId xmlns:p14="http://schemas.microsoft.com/office/powerpoint/2010/main" val="1256603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15</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9" name="Chart 18">
            <a:extLst>
              <a:ext uri="{FF2B5EF4-FFF2-40B4-BE49-F238E27FC236}">
                <a16:creationId xmlns:a16="http://schemas.microsoft.com/office/drawing/2014/main" id="{438FC334-C01F-41F2-BEB1-4F5132D26D8A}"/>
              </a:ext>
            </a:extLst>
          </p:cNvPr>
          <p:cNvGraphicFramePr>
            <a:graphicFrameLocks noGrp="1"/>
          </p:cNvGraphicFramePr>
          <p:nvPr/>
        </p:nvGraphicFramePr>
        <p:xfrm>
          <a:off x="2950351" y="293336"/>
          <a:ext cx="8665221" cy="6271327"/>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E6E21F95-AD43-4814-A090-2BE036DACC45}"/>
              </a:ext>
            </a:extLst>
          </p:cNvPr>
          <p:cNvSpPr txBox="1"/>
          <p:nvPr/>
        </p:nvSpPr>
        <p:spPr>
          <a:xfrm>
            <a:off x="10278209" y="592083"/>
            <a:ext cx="1239716" cy="369332"/>
          </a:xfrm>
          <a:prstGeom prst="rect">
            <a:avLst/>
          </a:prstGeom>
          <a:noFill/>
        </p:spPr>
        <p:txBody>
          <a:bodyPr wrap="square" rtlCol="0">
            <a:spAutoFit/>
          </a:bodyPr>
          <a:lstStyle/>
          <a:p>
            <a:r>
              <a:rPr lang="en-US" dirty="0"/>
              <a:t>2025-2026</a:t>
            </a:r>
          </a:p>
        </p:txBody>
      </p:sp>
    </p:spTree>
    <p:extLst>
      <p:ext uri="{BB962C8B-B14F-4D97-AF65-F5344CB8AC3E}">
        <p14:creationId xmlns:p14="http://schemas.microsoft.com/office/powerpoint/2010/main" val="2969847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16</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9" name="Chart 18">
            <a:extLst>
              <a:ext uri="{FF2B5EF4-FFF2-40B4-BE49-F238E27FC236}">
                <a16:creationId xmlns:a16="http://schemas.microsoft.com/office/drawing/2014/main" id="{438FC334-C01F-41F2-BEB1-4F5132D26D8A}"/>
              </a:ext>
            </a:extLst>
          </p:cNvPr>
          <p:cNvGraphicFramePr>
            <a:graphicFrameLocks noGrp="1"/>
          </p:cNvGraphicFramePr>
          <p:nvPr>
            <p:extLst>
              <p:ext uri="{D42A27DB-BD31-4B8C-83A1-F6EECF244321}">
                <p14:modId xmlns:p14="http://schemas.microsoft.com/office/powerpoint/2010/main" val="1470787022"/>
              </p:ext>
            </p:extLst>
          </p:nvPr>
        </p:nvGraphicFramePr>
        <p:xfrm>
          <a:off x="2950351" y="293336"/>
          <a:ext cx="8665221" cy="6271327"/>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E6E21F95-AD43-4814-A090-2BE036DACC45}"/>
              </a:ext>
            </a:extLst>
          </p:cNvPr>
          <p:cNvSpPr txBox="1"/>
          <p:nvPr/>
        </p:nvSpPr>
        <p:spPr>
          <a:xfrm>
            <a:off x="10278209" y="592083"/>
            <a:ext cx="1239716" cy="369332"/>
          </a:xfrm>
          <a:prstGeom prst="rect">
            <a:avLst/>
          </a:prstGeom>
          <a:noFill/>
        </p:spPr>
        <p:txBody>
          <a:bodyPr wrap="square" rtlCol="0">
            <a:spAutoFit/>
          </a:bodyPr>
          <a:lstStyle/>
          <a:p>
            <a:r>
              <a:rPr lang="en-US" dirty="0"/>
              <a:t>2025-2026</a:t>
            </a:r>
          </a:p>
        </p:txBody>
      </p:sp>
      <p:sp>
        <p:nvSpPr>
          <p:cNvPr id="16" name="Right Brace 15">
            <a:extLst>
              <a:ext uri="{FF2B5EF4-FFF2-40B4-BE49-F238E27FC236}">
                <a16:creationId xmlns:a16="http://schemas.microsoft.com/office/drawing/2014/main" id="{BA97BC5F-1529-4F80-83F6-4286CED195C1}"/>
              </a:ext>
            </a:extLst>
          </p:cNvPr>
          <p:cNvSpPr/>
          <p:nvPr/>
        </p:nvSpPr>
        <p:spPr>
          <a:xfrm>
            <a:off x="11404660" y="3208854"/>
            <a:ext cx="210912" cy="809625"/>
          </a:xfrm>
          <a:prstGeom prst="rightBrace">
            <a:avLst/>
          </a:prstGeom>
          <a:ln>
            <a:solidFill>
              <a:srgbClr val="E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 name="Connector: Curved 2">
            <a:extLst>
              <a:ext uri="{FF2B5EF4-FFF2-40B4-BE49-F238E27FC236}">
                <a16:creationId xmlns:a16="http://schemas.microsoft.com/office/drawing/2014/main" id="{D9808DC7-E06B-4C79-978C-87B65EC1A421}"/>
              </a:ext>
            </a:extLst>
          </p:cNvPr>
          <p:cNvCxnSpPr>
            <a:cxnSpLocks/>
          </p:cNvCxnSpPr>
          <p:nvPr/>
        </p:nvCxnSpPr>
        <p:spPr>
          <a:xfrm rot="5400000">
            <a:off x="11313255" y="3720654"/>
            <a:ext cx="531789" cy="348977"/>
          </a:xfrm>
          <a:prstGeom prst="curvedConnector3">
            <a:avLst>
              <a:gd name="adj1" fmla="val 119552"/>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9417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17</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4963" y="1173277"/>
            <a:ext cx="2734152" cy="584153"/>
          </a:xfrm>
        </p:spPr>
        <p:txBody>
          <a:bodyPr>
            <a:normAutofit fontScale="90000"/>
          </a:bodyPr>
          <a:lstStyle/>
          <a:p>
            <a:r>
              <a:rPr lang="en-US" sz="3600" dirty="0">
                <a:latin typeface="Cambria" panose="02040503050406030204" pitchFamily="18" charset="0"/>
                <a:ea typeface="Cambria" panose="02040503050406030204" pitchFamily="18" charset="0"/>
              </a:rPr>
              <a:t>Revenue</a:t>
            </a:r>
          </a:p>
        </p:txBody>
      </p:sp>
      <p:sp>
        <p:nvSpPr>
          <p:cNvPr id="25" name="TextBox 24">
            <a:extLst>
              <a:ext uri="{FF2B5EF4-FFF2-40B4-BE49-F238E27FC236}">
                <a16:creationId xmlns:a16="http://schemas.microsoft.com/office/drawing/2014/main" id="{F1517816-2DF1-4A0D-BE63-F30389194F42}"/>
              </a:ext>
            </a:extLst>
          </p:cNvPr>
          <p:cNvSpPr txBox="1"/>
          <p:nvPr/>
        </p:nvSpPr>
        <p:spPr>
          <a:xfrm>
            <a:off x="2754247" y="3569495"/>
            <a:ext cx="6378866" cy="2308324"/>
          </a:xfrm>
          <a:prstGeom prst="rect">
            <a:avLst/>
          </a:prstGeom>
          <a:noFill/>
        </p:spPr>
        <p:txBody>
          <a:bodyPr wrap="square" rtlCol="0">
            <a:spAutoFit/>
          </a:bodyPr>
          <a:lstStyle/>
          <a:p>
            <a:r>
              <a:rPr lang="en-US" b="1" u="sng" dirty="0"/>
              <a:t>Variances</a:t>
            </a:r>
          </a:p>
          <a:p>
            <a:pPr marL="285750" indent="-285750">
              <a:buFont typeface="Arial" panose="020B0604020202020204" pitchFamily="34" charset="0"/>
              <a:buChar char="•"/>
            </a:pPr>
            <a:r>
              <a:rPr lang="en-US" dirty="0"/>
              <a:t>LCFF</a:t>
            </a:r>
          </a:p>
          <a:p>
            <a:pPr marL="742950" lvl="1" indent="-285750">
              <a:buFont typeface="Arial" panose="020B0604020202020204" pitchFamily="34" charset="0"/>
              <a:buChar char="•"/>
            </a:pPr>
            <a:r>
              <a:rPr lang="en-US" dirty="0"/>
              <a:t>Increased UPP</a:t>
            </a:r>
          </a:p>
          <a:p>
            <a:pPr marL="285750" indent="-285750">
              <a:buFont typeface="Arial" panose="020B0604020202020204" pitchFamily="34" charset="0"/>
              <a:buChar char="•"/>
            </a:pPr>
            <a:r>
              <a:rPr lang="en-US" dirty="0"/>
              <a:t>Other State</a:t>
            </a:r>
          </a:p>
          <a:p>
            <a:pPr marL="742950" lvl="1" indent="-285750">
              <a:buFont typeface="Arial" panose="020B0604020202020204" pitchFamily="34" charset="0"/>
              <a:buChar char="•"/>
            </a:pPr>
            <a:r>
              <a:rPr lang="en-US" dirty="0"/>
              <a:t>Special Education</a:t>
            </a:r>
          </a:p>
          <a:p>
            <a:pPr marL="742950" lvl="1" indent="-285750">
              <a:buFont typeface="Arial" panose="020B0604020202020204" pitchFamily="34" charset="0"/>
              <a:buChar char="•"/>
            </a:pPr>
            <a:r>
              <a:rPr lang="en-US" dirty="0"/>
              <a:t>After School Education and Safety (ASES)</a:t>
            </a:r>
          </a:p>
          <a:p>
            <a:pPr marL="285750" indent="-285750">
              <a:buFont typeface="Arial" panose="020B0604020202020204" pitchFamily="34" charset="0"/>
              <a:buChar char="•"/>
            </a:pPr>
            <a:r>
              <a:rPr lang="en-US" dirty="0"/>
              <a:t>Other Local</a:t>
            </a:r>
          </a:p>
          <a:p>
            <a:pPr marL="742950" lvl="1" indent="-285750">
              <a:buFont typeface="Arial" panose="020B0604020202020204" pitchFamily="34" charset="0"/>
              <a:buChar char="•"/>
            </a:pPr>
            <a:r>
              <a:rPr lang="en-US" dirty="0"/>
              <a:t>Medi-Cal billing</a:t>
            </a:r>
            <a:endParaRPr lang="en-US" dirty="0">
              <a:solidFill>
                <a:srgbClr val="FF0000"/>
              </a:solidFill>
            </a:endParaRPr>
          </a:p>
        </p:txBody>
      </p:sp>
      <p:pic>
        <p:nvPicPr>
          <p:cNvPr id="14" name="Picture 13">
            <a:extLst>
              <a:ext uri="{FF2B5EF4-FFF2-40B4-BE49-F238E27FC236}">
                <a16:creationId xmlns:a16="http://schemas.microsoft.com/office/drawing/2014/main" id="{FBDA0BAF-94C2-4732-B123-B6BCA21973F9}"/>
              </a:ext>
            </a:extLst>
          </p:cNvPr>
          <p:cNvPicPr>
            <a:picLocks noChangeAspect="1"/>
          </p:cNvPicPr>
          <p:nvPr/>
        </p:nvPicPr>
        <p:blipFill>
          <a:blip r:embed="rId5"/>
          <a:stretch>
            <a:fillRect/>
          </a:stretch>
        </p:blipFill>
        <p:spPr>
          <a:xfrm>
            <a:off x="2182883" y="1358879"/>
            <a:ext cx="9781076" cy="1706002"/>
          </a:xfrm>
          <a:prstGeom prst="rect">
            <a:avLst/>
          </a:prstGeom>
        </p:spPr>
      </p:pic>
    </p:spTree>
    <p:extLst>
      <p:ext uri="{BB962C8B-B14F-4D97-AF65-F5344CB8AC3E}">
        <p14:creationId xmlns:p14="http://schemas.microsoft.com/office/powerpoint/2010/main" val="1705078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18</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4963" y="1173277"/>
            <a:ext cx="2734152" cy="584153"/>
          </a:xfrm>
        </p:spPr>
        <p:txBody>
          <a:bodyPr>
            <a:normAutofit fontScale="90000"/>
          </a:bodyPr>
          <a:lstStyle/>
          <a:p>
            <a:r>
              <a:rPr lang="en-US" sz="3600" dirty="0">
                <a:latin typeface="Cambria" panose="02040503050406030204" pitchFamily="18" charset="0"/>
                <a:ea typeface="Cambria" panose="02040503050406030204" pitchFamily="18" charset="0"/>
              </a:rPr>
              <a:t>Revenue</a:t>
            </a:r>
          </a:p>
        </p:txBody>
      </p:sp>
      <p:graphicFrame>
        <p:nvGraphicFramePr>
          <p:cNvPr id="16" name="Chart 15">
            <a:extLst>
              <a:ext uri="{FF2B5EF4-FFF2-40B4-BE49-F238E27FC236}">
                <a16:creationId xmlns:a16="http://schemas.microsoft.com/office/drawing/2014/main" id="{A920894A-E3F6-4542-8D2A-FB8A713389EB}"/>
              </a:ext>
            </a:extLst>
          </p:cNvPr>
          <p:cNvGraphicFramePr>
            <a:graphicFrameLocks/>
          </p:cNvGraphicFramePr>
          <p:nvPr>
            <p:extLst>
              <p:ext uri="{D42A27DB-BD31-4B8C-83A1-F6EECF244321}">
                <p14:modId xmlns:p14="http://schemas.microsoft.com/office/powerpoint/2010/main" val="1093915338"/>
              </p:ext>
            </p:extLst>
          </p:nvPr>
        </p:nvGraphicFramePr>
        <p:xfrm>
          <a:off x="1577748" y="721387"/>
          <a:ext cx="5971941" cy="3767547"/>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a:extLst>
              <a:ext uri="{FF2B5EF4-FFF2-40B4-BE49-F238E27FC236}">
                <a16:creationId xmlns:a16="http://schemas.microsoft.com/office/drawing/2014/main" id="{DC00FAC9-9B26-455B-A9CD-1A64974789F0}"/>
              </a:ext>
            </a:extLst>
          </p:cNvPr>
          <p:cNvSpPr txBox="1"/>
          <p:nvPr/>
        </p:nvSpPr>
        <p:spPr>
          <a:xfrm>
            <a:off x="7549689" y="381297"/>
            <a:ext cx="2184865" cy="369332"/>
          </a:xfrm>
          <a:prstGeom prst="rect">
            <a:avLst/>
          </a:prstGeom>
          <a:noFill/>
        </p:spPr>
        <p:txBody>
          <a:bodyPr wrap="square" rtlCol="0">
            <a:spAutoFit/>
          </a:bodyPr>
          <a:lstStyle/>
          <a:p>
            <a:r>
              <a:rPr lang="en-US" b="1" dirty="0"/>
              <a:t>2023-2024 Revenue</a:t>
            </a:r>
          </a:p>
        </p:txBody>
      </p:sp>
      <p:graphicFrame>
        <p:nvGraphicFramePr>
          <p:cNvPr id="18" name="Chart 17">
            <a:extLst>
              <a:ext uri="{FF2B5EF4-FFF2-40B4-BE49-F238E27FC236}">
                <a16:creationId xmlns:a16="http://schemas.microsoft.com/office/drawing/2014/main" id="{74447248-8B17-4D5D-84B4-B2ED9C721AB0}"/>
              </a:ext>
            </a:extLst>
          </p:cNvPr>
          <p:cNvGraphicFramePr>
            <a:graphicFrameLocks noGrp="1"/>
          </p:cNvGraphicFramePr>
          <p:nvPr>
            <p:extLst>
              <p:ext uri="{D42A27DB-BD31-4B8C-83A1-F6EECF244321}">
                <p14:modId xmlns:p14="http://schemas.microsoft.com/office/powerpoint/2010/main" val="220989946"/>
              </p:ext>
            </p:extLst>
          </p:nvPr>
        </p:nvGraphicFramePr>
        <p:xfrm>
          <a:off x="2415605" y="290634"/>
          <a:ext cx="8662051" cy="627673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568360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19</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4963" y="1173277"/>
            <a:ext cx="2734152" cy="584153"/>
          </a:xfrm>
        </p:spPr>
        <p:txBody>
          <a:bodyPr>
            <a:normAutofit fontScale="90000"/>
          </a:bodyPr>
          <a:lstStyle/>
          <a:p>
            <a:r>
              <a:rPr lang="en-US" sz="3600" dirty="0">
                <a:latin typeface="Cambria" panose="02040503050406030204" pitchFamily="18" charset="0"/>
                <a:ea typeface="Cambria" panose="02040503050406030204" pitchFamily="18" charset="0"/>
              </a:rPr>
              <a:t>LCFF Revenue</a:t>
            </a:r>
          </a:p>
        </p:txBody>
      </p:sp>
      <p:pic>
        <p:nvPicPr>
          <p:cNvPr id="8" name="Picture 7">
            <a:extLst>
              <a:ext uri="{FF2B5EF4-FFF2-40B4-BE49-F238E27FC236}">
                <a16:creationId xmlns:a16="http://schemas.microsoft.com/office/drawing/2014/main" id="{CEC4D3F1-000A-47EE-8A0D-09F8FF6AFE3C}"/>
              </a:ext>
            </a:extLst>
          </p:cNvPr>
          <p:cNvPicPr>
            <a:picLocks noChangeAspect="1"/>
          </p:cNvPicPr>
          <p:nvPr/>
        </p:nvPicPr>
        <p:blipFill>
          <a:blip r:embed="rId5"/>
          <a:stretch>
            <a:fillRect/>
          </a:stretch>
        </p:blipFill>
        <p:spPr>
          <a:xfrm>
            <a:off x="2568585" y="1457009"/>
            <a:ext cx="9069611" cy="3580499"/>
          </a:xfrm>
          <a:prstGeom prst="rect">
            <a:avLst/>
          </a:prstGeom>
        </p:spPr>
      </p:pic>
    </p:spTree>
    <p:extLst>
      <p:ext uri="{BB962C8B-B14F-4D97-AF65-F5344CB8AC3E}">
        <p14:creationId xmlns:p14="http://schemas.microsoft.com/office/powerpoint/2010/main" val="477057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2" y="438150"/>
            <a:ext cx="3216550" cy="572376"/>
          </a:xfrm>
        </p:spPr>
        <p:txBody>
          <a:bodyPr>
            <a:normAutofit/>
          </a:bodyPr>
          <a:lstStyle/>
          <a:p>
            <a:r>
              <a:rPr lang="en-US" sz="3200" dirty="0">
                <a:latin typeface="Cambria" panose="02040503050406030204" pitchFamily="18" charset="0"/>
                <a:ea typeface="Cambria" panose="02040503050406030204" pitchFamily="18" charset="0"/>
              </a:rPr>
              <a:t>Budget Timeline</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a:t>
            </a:fld>
            <a:endParaRPr lang="en-US" dirty="0"/>
          </a:p>
        </p:txBody>
      </p:sp>
      <p:pic>
        <p:nvPicPr>
          <p:cNvPr id="6" name="Picture 5">
            <a:extLst>
              <a:ext uri="{FF2B5EF4-FFF2-40B4-BE49-F238E27FC236}">
                <a16:creationId xmlns:a16="http://schemas.microsoft.com/office/drawing/2014/main" id="{1EB47A52-2A14-401B-847E-2D40F29B2BAC}"/>
              </a:ext>
            </a:extLst>
          </p:cNvPr>
          <p:cNvPicPr>
            <a:picLocks noChangeAspect="1"/>
          </p:cNvPicPr>
          <p:nvPr/>
        </p:nvPicPr>
        <p:blipFill>
          <a:blip r:embed="rId3"/>
          <a:stretch>
            <a:fillRect/>
          </a:stretch>
        </p:blipFill>
        <p:spPr>
          <a:xfrm>
            <a:off x="309387" y="1023937"/>
            <a:ext cx="11609445" cy="5006635"/>
          </a:xfrm>
          <a:prstGeom prst="rect">
            <a:avLst/>
          </a:prstGeom>
        </p:spPr>
      </p:pic>
    </p:spTree>
    <p:extLst>
      <p:ext uri="{BB962C8B-B14F-4D97-AF65-F5344CB8AC3E}">
        <p14:creationId xmlns:p14="http://schemas.microsoft.com/office/powerpoint/2010/main" val="3168188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20</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4963" y="1173277"/>
            <a:ext cx="2734152" cy="584153"/>
          </a:xfrm>
        </p:spPr>
        <p:txBody>
          <a:bodyPr>
            <a:normAutofit fontScale="90000"/>
          </a:bodyPr>
          <a:lstStyle/>
          <a:p>
            <a:r>
              <a:rPr lang="en-US" sz="3600" dirty="0">
                <a:latin typeface="Cambria" panose="02040503050406030204" pitchFamily="18" charset="0"/>
                <a:ea typeface="Cambria" panose="02040503050406030204" pitchFamily="18" charset="0"/>
              </a:rPr>
              <a:t>Revenue</a:t>
            </a:r>
          </a:p>
        </p:txBody>
      </p:sp>
      <p:cxnSp>
        <p:nvCxnSpPr>
          <p:cNvPr id="16" name="Straight Connector 15">
            <a:extLst>
              <a:ext uri="{FF2B5EF4-FFF2-40B4-BE49-F238E27FC236}">
                <a16:creationId xmlns:a16="http://schemas.microsoft.com/office/drawing/2014/main" id="{2BA785A7-85EE-4DE4-831E-A88A159C67DD}"/>
              </a:ext>
            </a:extLst>
          </p:cNvPr>
          <p:cNvCxnSpPr>
            <a:cxnSpLocks/>
          </p:cNvCxnSpPr>
          <p:nvPr/>
        </p:nvCxnSpPr>
        <p:spPr>
          <a:xfrm flipV="1">
            <a:off x="8829980" y="430306"/>
            <a:ext cx="0" cy="5443370"/>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18" name="TextBox 1">
            <a:extLst>
              <a:ext uri="{FF2B5EF4-FFF2-40B4-BE49-F238E27FC236}">
                <a16:creationId xmlns:a16="http://schemas.microsoft.com/office/drawing/2014/main" id="{96257BF3-78DC-4794-A995-1D504407D323}"/>
              </a:ext>
            </a:extLst>
          </p:cNvPr>
          <p:cNvSpPr txBox="1"/>
          <p:nvPr/>
        </p:nvSpPr>
        <p:spPr>
          <a:xfrm>
            <a:off x="8829980" y="592082"/>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a:t>
            </a:r>
            <a:r>
              <a:rPr lang="en-US" sz="1200" b="1" dirty="0">
                <a:sym typeface="Wingdings" panose="05000000000000000000" pitchFamily="2" charset="2"/>
              </a:rPr>
              <a:t></a:t>
            </a:r>
            <a:endParaRPr lang="en-US" sz="1200" b="1" dirty="0"/>
          </a:p>
        </p:txBody>
      </p:sp>
      <p:sp>
        <p:nvSpPr>
          <p:cNvPr id="20" name="TextBox 1">
            <a:extLst>
              <a:ext uri="{FF2B5EF4-FFF2-40B4-BE49-F238E27FC236}">
                <a16:creationId xmlns:a16="http://schemas.microsoft.com/office/drawing/2014/main" id="{006B617B-E58F-4D1C-95BC-3BCACA7259BC}"/>
              </a:ext>
            </a:extLst>
          </p:cNvPr>
          <p:cNvSpPr txBox="1"/>
          <p:nvPr/>
        </p:nvSpPr>
        <p:spPr>
          <a:xfrm>
            <a:off x="8022407" y="592082"/>
            <a:ext cx="807572"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a:t>
            </a:r>
            <a:r>
              <a:rPr lang="en-US" sz="1200" b="1" dirty="0"/>
              <a:t>Actuals</a:t>
            </a:r>
          </a:p>
        </p:txBody>
      </p:sp>
      <p:graphicFrame>
        <p:nvGraphicFramePr>
          <p:cNvPr id="21" name="Chart 20">
            <a:extLst>
              <a:ext uri="{FF2B5EF4-FFF2-40B4-BE49-F238E27FC236}">
                <a16:creationId xmlns:a16="http://schemas.microsoft.com/office/drawing/2014/main" id="{F94E2E87-A3D4-469A-A5C4-57098026662C}"/>
              </a:ext>
            </a:extLst>
          </p:cNvPr>
          <p:cNvGraphicFramePr>
            <a:graphicFrameLocks noGrp="1"/>
          </p:cNvGraphicFramePr>
          <p:nvPr>
            <p:extLst>
              <p:ext uri="{D42A27DB-BD31-4B8C-83A1-F6EECF244321}">
                <p14:modId xmlns:p14="http://schemas.microsoft.com/office/powerpoint/2010/main" val="301636362"/>
              </p:ext>
            </p:extLst>
          </p:nvPr>
        </p:nvGraphicFramePr>
        <p:xfrm>
          <a:off x="2755648" y="290512"/>
          <a:ext cx="8667750" cy="627697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37687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21</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a:off x="228289" y="438153"/>
            <a:ext cx="7797239" cy="584595"/>
          </a:xfrm>
        </p:spPr>
        <p:txBody>
          <a:bodyPr>
            <a:normAutofit fontScale="90000"/>
          </a:bodyPr>
          <a:lstStyle/>
          <a:p>
            <a:pPr algn="l"/>
            <a:r>
              <a:rPr lang="en-US" sz="3600" dirty="0">
                <a:latin typeface="Cambria" panose="02040503050406030204" pitchFamily="18" charset="0"/>
                <a:ea typeface="Cambria" panose="02040503050406030204" pitchFamily="18" charset="0"/>
              </a:rPr>
              <a:t>COVID Relief Grant Funds</a:t>
            </a:r>
            <a:endParaRPr lang="en-US" sz="3600" b="1" dirty="0">
              <a:latin typeface="Cambria" panose="02040503050406030204" pitchFamily="18" charset="0"/>
              <a:ea typeface="Cambria" panose="02040503050406030204" pitchFamily="18" charset="0"/>
            </a:endParaRPr>
          </a:p>
        </p:txBody>
      </p:sp>
      <p:pic>
        <p:nvPicPr>
          <p:cNvPr id="10" name="Picture 9">
            <a:extLst>
              <a:ext uri="{FF2B5EF4-FFF2-40B4-BE49-F238E27FC236}">
                <a16:creationId xmlns:a16="http://schemas.microsoft.com/office/drawing/2014/main" id="{B1B2FDFA-0F97-47B8-A1A6-A2566DECB4A3}"/>
              </a:ext>
            </a:extLst>
          </p:cNvPr>
          <p:cNvPicPr>
            <a:picLocks noChangeAspect="1"/>
          </p:cNvPicPr>
          <p:nvPr/>
        </p:nvPicPr>
        <p:blipFill>
          <a:blip r:embed="rId5"/>
          <a:stretch>
            <a:fillRect/>
          </a:stretch>
        </p:blipFill>
        <p:spPr>
          <a:xfrm>
            <a:off x="357510" y="1077720"/>
            <a:ext cx="11445799" cy="4073505"/>
          </a:xfrm>
          <a:prstGeom prst="rect">
            <a:avLst/>
          </a:prstGeom>
        </p:spPr>
      </p:pic>
    </p:spTree>
    <p:extLst>
      <p:ext uri="{BB962C8B-B14F-4D97-AF65-F5344CB8AC3E}">
        <p14:creationId xmlns:p14="http://schemas.microsoft.com/office/powerpoint/2010/main" val="2793466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22</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a:off x="228289" y="438153"/>
            <a:ext cx="7797239" cy="584595"/>
          </a:xfrm>
        </p:spPr>
        <p:txBody>
          <a:bodyPr>
            <a:normAutofit fontScale="90000"/>
          </a:bodyPr>
          <a:lstStyle/>
          <a:p>
            <a:pPr algn="l"/>
            <a:r>
              <a:rPr lang="en-US" sz="3600" dirty="0">
                <a:latin typeface="Cambria" panose="02040503050406030204" pitchFamily="18" charset="0"/>
                <a:ea typeface="Cambria" panose="02040503050406030204" pitchFamily="18" charset="0"/>
              </a:rPr>
              <a:t>COVID Relief Grant </a:t>
            </a:r>
            <a:r>
              <a:rPr lang="en-US" sz="3600" dirty="0"/>
              <a:t>Funds</a:t>
            </a:r>
            <a:endParaRPr lang="en-US" sz="3600" b="1" dirty="0">
              <a:latin typeface="Cambria" panose="02040503050406030204" pitchFamily="18" charset="0"/>
              <a:ea typeface="Cambria" panose="02040503050406030204" pitchFamily="18" charset="0"/>
            </a:endParaRPr>
          </a:p>
        </p:txBody>
      </p:sp>
      <p:pic>
        <p:nvPicPr>
          <p:cNvPr id="9" name="Picture 8">
            <a:extLst>
              <a:ext uri="{FF2B5EF4-FFF2-40B4-BE49-F238E27FC236}">
                <a16:creationId xmlns:a16="http://schemas.microsoft.com/office/drawing/2014/main" id="{73CF628F-686F-4184-A185-BA19022019D8}"/>
              </a:ext>
            </a:extLst>
          </p:cNvPr>
          <p:cNvPicPr>
            <a:picLocks noChangeAspect="1"/>
          </p:cNvPicPr>
          <p:nvPr/>
        </p:nvPicPr>
        <p:blipFill>
          <a:blip r:embed="rId5"/>
          <a:stretch>
            <a:fillRect/>
          </a:stretch>
        </p:blipFill>
        <p:spPr>
          <a:xfrm>
            <a:off x="363311" y="4228579"/>
            <a:ext cx="11428753" cy="515707"/>
          </a:xfrm>
          <a:prstGeom prst="rect">
            <a:avLst/>
          </a:prstGeom>
        </p:spPr>
      </p:pic>
      <p:pic>
        <p:nvPicPr>
          <p:cNvPr id="11" name="Picture 10">
            <a:extLst>
              <a:ext uri="{FF2B5EF4-FFF2-40B4-BE49-F238E27FC236}">
                <a16:creationId xmlns:a16="http://schemas.microsoft.com/office/drawing/2014/main" id="{47BC2B3E-07A6-4C06-BC14-0897C43BADC7}"/>
              </a:ext>
            </a:extLst>
          </p:cNvPr>
          <p:cNvPicPr>
            <a:picLocks noChangeAspect="1"/>
          </p:cNvPicPr>
          <p:nvPr/>
        </p:nvPicPr>
        <p:blipFill>
          <a:blip r:embed="rId6"/>
          <a:stretch>
            <a:fillRect/>
          </a:stretch>
        </p:blipFill>
        <p:spPr>
          <a:xfrm>
            <a:off x="363311" y="996385"/>
            <a:ext cx="11428753" cy="3069294"/>
          </a:xfrm>
          <a:prstGeom prst="rect">
            <a:avLst/>
          </a:prstGeom>
        </p:spPr>
      </p:pic>
    </p:spTree>
    <p:extLst>
      <p:ext uri="{BB962C8B-B14F-4D97-AF65-F5344CB8AC3E}">
        <p14:creationId xmlns:p14="http://schemas.microsoft.com/office/powerpoint/2010/main" val="2469071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23</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a:off x="228289" y="438153"/>
            <a:ext cx="7797239" cy="584595"/>
          </a:xfrm>
        </p:spPr>
        <p:txBody>
          <a:bodyPr>
            <a:normAutofit fontScale="90000"/>
          </a:bodyPr>
          <a:lstStyle/>
          <a:p>
            <a:pPr algn="l"/>
            <a:r>
              <a:rPr lang="en-US" sz="3600" dirty="0">
                <a:latin typeface="Cambria" panose="02040503050406030204" pitchFamily="18" charset="0"/>
                <a:ea typeface="Cambria" panose="02040503050406030204" pitchFamily="18" charset="0"/>
              </a:rPr>
              <a:t>COVID Relief Grant </a:t>
            </a:r>
            <a:r>
              <a:rPr lang="en-US" sz="3600" dirty="0"/>
              <a:t>Funds</a:t>
            </a:r>
            <a:endParaRPr lang="en-US" sz="3600" b="1" dirty="0">
              <a:latin typeface="Cambria" panose="02040503050406030204" pitchFamily="18" charset="0"/>
              <a:ea typeface="Cambria" panose="02040503050406030204" pitchFamily="18" charset="0"/>
            </a:endParaRPr>
          </a:p>
        </p:txBody>
      </p:sp>
      <p:pic>
        <p:nvPicPr>
          <p:cNvPr id="8" name="Picture 7">
            <a:extLst>
              <a:ext uri="{FF2B5EF4-FFF2-40B4-BE49-F238E27FC236}">
                <a16:creationId xmlns:a16="http://schemas.microsoft.com/office/drawing/2014/main" id="{D54D3966-5807-4EB4-AB19-C6D14EEC43D6}"/>
              </a:ext>
            </a:extLst>
          </p:cNvPr>
          <p:cNvPicPr>
            <a:picLocks noChangeAspect="1"/>
          </p:cNvPicPr>
          <p:nvPr/>
        </p:nvPicPr>
        <p:blipFill>
          <a:blip r:embed="rId5"/>
          <a:stretch>
            <a:fillRect/>
          </a:stretch>
        </p:blipFill>
        <p:spPr>
          <a:xfrm>
            <a:off x="1635139" y="1066719"/>
            <a:ext cx="8663366" cy="5353128"/>
          </a:xfrm>
          <a:prstGeom prst="rect">
            <a:avLst/>
          </a:prstGeom>
        </p:spPr>
      </p:pic>
    </p:spTree>
    <p:extLst>
      <p:ext uri="{BB962C8B-B14F-4D97-AF65-F5344CB8AC3E}">
        <p14:creationId xmlns:p14="http://schemas.microsoft.com/office/powerpoint/2010/main" val="1232339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Chart 21">
            <a:extLst>
              <a:ext uri="{FF2B5EF4-FFF2-40B4-BE49-F238E27FC236}">
                <a16:creationId xmlns:a16="http://schemas.microsoft.com/office/drawing/2014/main" id="{816831EE-16BC-49CF-935A-C9A8A574778A}"/>
              </a:ext>
            </a:extLst>
          </p:cNvPr>
          <p:cNvGraphicFramePr>
            <a:graphicFrameLocks noGrp="1"/>
          </p:cNvGraphicFramePr>
          <p:nvPr>
            <p:extLst>
              <p:ext uri="{D42A27DB-BD31-4B8C-83A1-F6EECF244321}">
                <p14:modId xmlns:p14="http://schemas.microsoft.com/office/powerpoint/2010/main" val="2739076522"/>
              </p:ext>
            </p:extLst>
          </p:nvPr>
        </p:nvGraphicFramePr>
        <p:xfrm>
          <a:off x="1960684" y="869278"/>
          <a:ext cx="8070687" cy="5544617"/>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24</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4"/>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a:off x="228289" y="438153"/>
            <a:ext cx="7797239" cy="584595"/>
          </a:xfrm>
        </p:spPr>
        <p:txBody>
          <a:bodyPr>
            <a:normAutofit fontScale="90000"/>
          </a:bodyPr>
          <a:lstStyle/>
          <a:p>
            <a:pPr algn="l"/>
            <a:r>
              <a:rPr lang="en-US" sz="3600" dirty="0">
                <a:latin typeface="Cambria" panose="02040503050406030204" pitchFamily="18" charset="0"/>
                <a:ea typeface="Cambria" panose="02040503050406030204" pitchFamily="18" charset="0"/>
              </a:rPr>
              <a:t>COVID Relief Grant Funds</a:t>
            </a:r>
            <a:endParaRPr lang="en-US" sz="3600" b="1" dirty="0">
              <a:latin typeface="Cambria" panose="02040503050406030204" pitchFamily="18" charset="0"/>
              <a:ea typeface="Cambria" panose="02040503050406030204" pitchFamily="18" charset="0"/>
            </a:endParaRPr>
          </a:p>
        </p:txBody>
      </p:sp>
      <p:cxnSp>
        <p:nvCxnSpPr>
          <p:cNvPr id="19" name="Straight Connector 18">
            <a:extLst>
              <a:ext uri="{FF2B5EF4-FFF2-40B4-BE49-F238E27FC236}">
                <a16:creationId xmlns:a16="http://schemas.microsoft.com/office/drawing/2014/main" id="{11F0B724-050F-4114-9167-0C31B9EB85C7}"/>
              </a:ext>
            </a:extLst>
          </p:cNvPr>
          <p:cNvCxnSpPr>
            <a:cxnSpLocks/>
          </p:cNvCxnSpPr>
          <p:nvPr/>
        </p:nvCxnSpPr>
        <p:spPr>
          <a:xfrm flipV="1">
            <a:off x="6851400" y="1048974"/>
            <a:ext cx="0" cy="5066339"/>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20" name="TextBox 1">
            <a:extLst>
              <a:ext uri="{FF2B5EF4-FFF2-40B4-BE49-F238E27FC236}">
                <a16:creationId xmlns:a16="http://schemas.microsoft.com/office/drawing/2014/main" id="{D6F2B494-77AB-4EAC-8172-2ABA1CDE1CB2}"/>
              </a:ext>
            </a:extLst>
          </p:cNvPr>
          <p:cNvSpPr txBox="1"/>
          <p:nvPr/>
        </p:nvSpPr>
        <p:spPr>
          <a:xfrm>
            <a:off x="6855371" y="1054358"/>
            <a:ext cx="1752071"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Scenario (Projection) </a:t>
            </a:r>
            <a:r>
              <a:rPr lang="en-US" sz="1200" b="1" dirty="0">
                <a:sym typeface="Wingdings" panose="05000000000000000000" pitchFamily="2" charset="2"/>
              </a:rPr>
              <a:t></a:t>
            </a:r>
            <a:endParaRPr lang="en-US" sz="1200" b="1" dirty="0"/>
          </a:p>
        </p:txBody>
      </p:sp>
      <p:sp>
        <p:nvSpPr>
          <p:cNvPr id="21" name="TextBox 1">
            <a:extLst>
              <a:ext uri="{FF2B5EF4-FFF2-40B4-BE49-F238E27FC236}">
                <a16:creationId xmlns:a16="http://schemas.microsoft.com/office/drawing/2014/main" id="{EE4018C2-93B9-4E67-AC7F-FBD7F7BCA8E9}"/>
              </a:ext>
            </a:extLst>
          </p:cNvPr>
          <p:cNvSpPr txBox="1"/>
          <p:nvPr/>
        </p:nvSpPr>
        <p:spPr>
          <a:xfrm>
            <a:off x="5996027" y="1054358"/>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spTree>
    <p:extLst>
      <p:ext uri="{BB962C8B-B14F-4D97-AF65-F5344CB8AC3E}">
        <p14:creationId xmlns:p14="http://schemas.microsoft.com/office/powerpoint/2010/main" val="419572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25</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F6FCA881-1674-47C7-9CE9-73969734C91A}"/>
              </a:ext>
            </a:extLst>
          </p:cNvPr>
          <p:cNvSpPr txBox="1">
            <a:spLocks/>
          </p:cNvSpPr>
          <p:nvPr/>
        </p:nvSpPr>
        <p:spPr>
          <a:xfrm rot="19056004">
            <a:off x="-4963" y="1173277"/>
            <a:ext cx="2734152" cy="584153"/>
          </a:xfrm>
          <a:prstGeom prst="rect">
            <a:avLst/>
          </a:prstGeom>
        </p:spPr>
        <p:txBody>
          <a:bodyPr vert="horz" lIns="91440" tIns="45720" rIns="91440" bIns="45720" rtlCol="0" anchor="b">
            <a:normAutofit fontScale="60000" lnSpcReduction="2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COVID Relief       Grant Funds</a:t>
            </a:r>
          </a:p>
        </p:txBody>
      </p:sp>
      <p:pic>
        <p:nvPicPr>
          <p:cNvPr id="2" name="Picture 1">
            <a:extLst>
              <a:ext uri="{FF2B5EF4-FFF2-40B4-BE49-F238E27FC236}">
                <a16:creationId xmlns:a16="http://schemas.microsoft.com/office/drawing/2014/main" id="{930C55A0-36E1-4AFB-A3C5-FEB4F1AB8308}"/>
              </a:ext>
            </a:extLst>
          </p:cNvPr>
          <p:cNvPicPr>
            <a:picLocks noChangeAspect="1"/>
          </p:cNvPicPr>
          <p:nvPr/>
        </p:nvPicPr>
        <p:blipFill>
          <a:blip r:embed="rId5"/>
          <a:stretch>
            <a:fillRect/>
          </a:stretch>
        </p:blipFill>
        <p:spPr>
          <a:xfrm>
            <a:off x="2945282" y="283191"/>
            <a:ext cx="8675360" cy="6291617"/>
          </a:xfrm>
          <a:prstGeom prst="rect">
            <a:avLst/>
          </a:prstGeom>
        </p:spPr>
      </p:pic>
    </p:spTree>
    <p:extLst>
      <p:ext uri="{BB962C8B-B14F-4D97-AF65-F5344CB8AC3E}">
        <p14:creationId xmlns:p14="http://schemas.microsoft.com/office/powerpoint/2010/main" val="2387422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26</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F6FCA881-1674-47C7-9CE9-73969734C91A}"/>
              </a:ext>
            </a:extLst>
          </p:cNvPr>
          <p:cNvSpPr txBox="1">
            <a:spLocks/>
          </p:cNvSpPr>
          <p:nvPr/>
        </p:nvSpPr>
        <p:spPr>
          <a:xfrm rot="19056004">
            <a:off x="-4963" y="1173277"/>
            <a:ext cx="2734152" cy="584153"/>
          </a:xfrm>
          <a:prstGeom prst="rect">
            <a:avLst/>
          </a:prstGeom>
        </p:spPr>
        <p:txBody>
          <a:bodyPr vert="horz" lIns="91440" tIns="45720" rIns="91440" bIns="45720" rtlCol="0" anchor="b">
            <a:normAutofit fontScale="60000" lnSpcReduction="2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COVID Relief       Grant Funds</a:t>
            </a:r>
          </a:p>
        </p:txBody>
      </p:sp>
      <p:sp>
        <p:nvSpPr>
          <p:cNvPr id="31" name="TextBox 30">
            <a:extLst>
              <a:ext uri="{FF2B5EF4-FFF2-40B4-BE49-F238E27FC236}">
                <a16:creationId xmlns:a16="http://schemas.microsoft.com/office/drawing/2014/main" id="{0662675A-ABBB-4F2E-9F92-63A814A97075}"/>
              </a:ext>
            </a:extLst>
          </p:cNvPr>
          <p:cNvSpPr txBox="1"/>
          <p:nvPr/>
        </p:nvSpPr>
        <p:spPr>
          <a:xfrm>
            <a:off x="4563719" y="451746"/>
            <a:ext cx="2316779" cy="369332"/>
          </a:xfrm>
          <a:prstGeom prst="rect">
            <a:avLst/>
          </a:prstGeom>
          <a:solidFill>
            <a:srgbClr val="F00000"/>
          </a:solidFill>
        </p:spPr>
        <p:txBody>
          <a:bodyPr wrap="square" rtlCol="0">
            <a:spAutoFit/>
          </a:bodyPr>
          <a:lstStyle/>
          <a:p>
            <a:r>
              <a:rPr lang="en-US" dirty="0">
                <a:solidFill>
                  <a:schemeClr val="bg1"/>
                </a:solidFill>
              </a:rPr>
              <a:t>Enrollment Trend Line</a:t>
            </a:r>
          </a:p>
        </p:txBody>
      </p:sp>
      <p:graphicFrame>
        <p:nvGraphicFramePr>
          <p:cNvPr id="34" name="Chart 33">
            <a:extLst>
              <a:ext uri="{FF2B5EF4-FFF2-40B4-BE49-F238E27FC236}">
                <a16:creationId xmlns:a16="http://schemas.microsoft.com/office/drawing/2014/main" id="{7F4D9AFA-1038-40D1-829F-4D41E853228F}"/>
              </a:ext>
            </a:extLst>
          </p:cNvPr>
          <p:cNvGraphicFramePr>
            <a:graphicFrameLocks noGrp="1"/>
          </p:cNvGraphicFramePr>
          <p:nvPr>
            <p:extLst>
              <p:ext uri="{D42A27DB-BD31-4B8C-83A1-F6EECF244321}">
                <p14:modId xmlns:p14="http://schemas.microsoft.com/office/powerpoint/2010/main" val="3144079689"/>
              </p:ext>
            </p:extLst>
          </p:nvPr>
        </p:nvGraphicFramePr>
        <p:xfrm>
          <a:off x="2723335" y="290634"/>
          <a:ext cx="8662051" cy="6276731"/>
        </p:xfrm>
        <a:graphic>
          <a:graphicData uri="http://schemas.openxmlformats.org/drawingml/2006/chart">
            <c:chart xmlns:c="http://schemas.openxmlformats.org/drawingml/2006/chart" xmlns:r="http://schemas.openxmlformats.org/officeDocument/2006/relationships" r:id="rId5"/>
          </a:graphicData>
        </a:graphic>
      </p:graphicFrame>
      <p:sp>
        <p:nvSpPr>
          <p:cNvPr id="3" name="Rectangle 2">
            <a:extLst>
              <a:ext uri="{FF2B5EF4-FFF2-40B4-BE49-F238E27FC236}">
                <a16:creationId xmlns:a16="http://schemas.microsoft.com/office/drawing/2014/main" id="{C4C3117E-3F8F-4ECC-8909-552E87911D37}"/>
              </a:ext>
            </a:extLst>
          </p:cNvPr>
          <p:cNvSpPr/>
          <p:nvPr/>
        </p:nvSpPr>
        <p:spPr>
          <a:xfrm>
            <a:off x="9275885" y="6265918"/>
            <a:ext cx="439615" cy="2228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001D1499-16E8-42B4-9E3F-704AB98596A4}"/>
              </a:ext>
            </a:extLst>
          </p:cNvPr>
          <p:cNvGrpSpPr/>
          <p:nvPr/>
        </p:nvGrpSpPr>
        <p:grpSpPr>
          <a:xfrm>
            <a:off x="3844600" y="2124353"/>
            <a:ext cx="6704073" cy="1102424"/>
            <a:chOff x="0" y="0"/>
            <a:chExt cx="6705979" cy="1102352"/>
          </a:xfrm>
        </p:grpSpPr>
        <p:cxnSp>
          <p:nvCxnSpPr>
            <p:cNvPr id="55" name="Straight Connector 54">
              <a:extLst>
                <a:ext uri="{FF2B5EF4-FFF2-40B4-BE49-F238E27FC236}">
                  <a16:creationId xmlns:a16="http://schemas.microsoft.com/office/drawing/2014/main" id="{9F46EFB8-AD42-4866-A06B-4611A507247B}"/>
                </a:ext>
              </a:extLst>
            </p:cNvPr>
            <p:cNvCxnSpPr/>
            <p:nvPr/>
          </p:nvCxnSpPr>
          <p:spPr>
            <a:xfrm>
              <a:off x="29022" y="39708"/>
              <a:ext cx="1325828" cy="15457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D8548DE-82A1-42EE-9264-D9325D5C8332}"/>
                </a:ext>
              </a:extLst>
            </p:cNvPr>
            <p:cNvCxnSpPr/>
            <p:nvPr/>
          </p:nvCxnSpPr>
          <p:spPr>
            <a:xfrm>
              <a:off x="4024944" y="641533"/>
              <a:ext cx="1325643" cy="21712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6D3730CD-3C55-449C-A6AF-3A080B21210C}"/>
                </a:ext>
              </a:extLst>
            </p:cNvPr>
            <p:cNvCxnSpPr/>
            <p:nvPr/>
          </p:nvCxnSpPr>
          <p:spPr>
            <a:xfrm>
              <a:off x="2687109" y="346910"/>
              <a:ext cx="1337122" cy="29267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2AC9432-6130-40EA-BC9D-7D10C25245F0}"/>
                </a:ext>
              </a:extLst>
            </p:cNvPr>
            <p:cNvCxnSpPr/>
            <p:nvPr/>
          </p:nvCxnSpPr>
          <p:spPr>
            <a:xfrm>
              <a:off x="1355847" y="204136"/>
              <a:ext cx="1333500" cy="1428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53035395-0FA8-41B7-8530-9DCAB6311523}"/>
                </a:ext>
              </a:extLst>
            </p:cNvPr>
            <p:cNvCxnSpPr/>
            <p:nvPr/>
          </p:nvCxnSpPr>
          <p:spPr>
            <a:xfrm>
              <a:off x="5348003" y="858797"/>
              <a:ext cx="1328941" cy="21655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0F7050B-0CB3-4ACD-92A4-433AB0F92BAB}"/>
                </a:ext>
              </a:extLst>
            </p:cNvPr>
            <p:cNvSpPr/>
            <p:nvPr/>
          </p:nvSpPr>
          <p:spPr>
            <a:xfrm>
              <a:off x="0" y="0"/>
              <a:ext cx="62230" cy="7175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1" name="Oval 60">
              <a:extLst>
                <a:ext uri="{FF2B5EF4-FFF2-40B4-BE49-F238E27FC236}">
                  <a16:creationId xmlns:a16="http://schemas.microsoft.com/office/drawing/2014/main" id="{C7CDF115-A4B8-42DE-A9C6-375F96FD58E5}"/>
                </a:ext>
              </a:extLst>
            </p:cNvPr>
            <p:cNvSpPr/>
            <p:nvPr/>
          </p:nvSpPr>
          <p:spPr>
            <a:xfrm>
              <a:off x="1321899" y="166973"/>
              <a:ext cx="62230" cy="7175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2" name="Oval 61">
              <a:extLst>
                <a:ext uri="{FF2B5EF4-FFF2-40B4-BE49-F238E27FC236}">
                  <a16:creationId xmlns:a16="http://schemas.microsoft.com/office/drawing/2014/main" id="{14930232-1692-4272-B962-062409B77F7B}"/>
                </a:ext>
              </a:extLst>
            </p:cNvPr>
            <p:cNvSpPr/>
            <p:nvPr/>
          </p:nvSpPr>
          <p:spPr>
            <a:xfrm>
              <a:off x="3981634" y="604268"/>
              <a:ext cx="62230" cy="7175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3" name="Oval 62">
              <a:extLst>
                <a:ext uri="{FF2B5EF4-FFF2-40B4-BE49-F238E27FC236}">
                  <a16:creationId xmlns:a16="http://schemas.microsoft.com/office/drawing/2014/main" id="{FFFF55D1-9770-493C-A554-286D734B5C52}"/>
                </a:ext>
              </a:extLst>
            </p:cNvPr>
            <p:cNvSpPr/>
            <p:nvPr/>
          </p:nvSpPr>
          <p:spPr>
            <a:xfrm>
              <a:off x="2655094" y="317948"/>
              <a:ext cx="62230" cy="7175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4" name="Oval 63">
              <a:extLst>
                <a:ext uri="{FF2B5EF4-FFF2-40B4-BE49-F238E27FC236}">
                  <a16:creationId xmlns:a16="http://schemas.microsoft.com/office/drawing/2014/main" id="{E1AE1754-5778-4F5D-BB13-24E674810C9F}"/>
                </a:ext>
              </a:extLst>
            </p:cNvPr>
            <p:cNvSpPr/>
            <p:nvPr/>
          </p:nvSpPr>
          <p:spPr>
            <a:xfrm>
              <a:off x="6643749" y="1030594"/>
              <a:ext cx="62230" cy="7175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5" name="Oval 64">
              <a:extLst>
                <a:ext uri="{FF2B5EF4-FFF2-40B4-BE49-F238E27FC236}">
                  <a16:creationId xmlns:a16="http://schemas.microsoft.com/office/drawing/2014/main" id="{B8C27443-6070-4336-A9F0-6F287071CF01}"/>
                </a:ext>
              </a:extLst>
            </p:cNvPr>
            <p:cNvSpPr/>
            <p:nvPr/>
          </p:nvSpPr>
          <p:spPr>
            <a:xfrm>
              <a:off x="5313544" y="816708"/>
              <a:ext cx="62230" cy="7175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pSp>
      <p:sp>
        <p:nvSpPr>
          <p:cNvPr id="6" name="TextBox 5">
            <a:extLst>
              <a:ext uri="{FF2B5EF4-FFF2-40B4-BE49-F238E27FC236}">
                <a16:creationId xmlns:a16="http://schemas.microsoft.com/office/drawing/2014/main" id="{75943DEC-8D02-4F91-9E35-5A9E93F04F78}"/>
              </a:ext>
            </a:extLst>
          </p:cNvPr>
          <p:cNvSpPr txBox="1"/>
          <p:nvPr/>
        </p:nvSpPr>
        <p:spPr>
          <a:xfrm>
            <a:off x="3507714" y="2230986"/>
            <a:ext cx="624254" cy="261610"/>
          </a:xfrm>
          <a:prstGeom prst="rect">
            <a:avLst/>
          </a:prstGeom>
          <a:solidFill>
            <a:srgbClr val="E60000"/>
          </a:solidFill>
        </p:spPr>
        <p:txBody>
          <a:bodyPr wrap="square" rtlCol="0">
            <a:spAutoFit/>
          </a:bodyPr>
          <a:lstStyle/>
          <a:p>
            <a:r>
              <a:rPr lang="en-US" sz="1100" dirty="0">
                <a:solidFill>
                  <a:schemeClr val="bg1"/>
                </a:solidFill>
              </a:rPr>
              <a:t>46,919</a:t>
            </a:r>
          </a:p>
        </p:txBody>
      </p:sp>
      <p:sp>
        <p:nvSpPr>
          <p:cNvPr id="66" name="TextBox 65">
            <a:extLst>
              <a:ext uri="{FF2B5EF4-FFF2-40B4-BE49-F238E27FC236}">
                <a16:creationId xmlns:a16="http://schemas.microsoft.com/office/drawing/2014/main" id="{1DB46E7F-9949-4EF2-BF40-C5CECD8C5B55}"/>
              </a:ext>
            </a:extLst>
          </p:cNvPr>
          <p:cNvSpPr txBox="1"/>
          <p:nvPr/>
        </p:nvSpPr>
        <p:spPr>
          <a:xfrm>
            <a:off x="4847820" y="2455807"/>
            <a:ext cx="624254" cy="261610"/>
          </a:xfrm>
          <a:prstGeom prst="rect">
            <a:avLst/>
          </a:prstGeom>
          <a:solidFill>
            <a:srgbClr val="E60000"/>
          </a:solidFill>
        </p:spPr>
        <p:txBody>
          <a:bodyPr wrap="square" rtlCol="0">
            <a:spAutoFit/>
          </a:bodyPr>
          <a:lstStyle/>
          <a:p>
            <a:r>
              <a:rPr lang="en-US" sz="1100" dirty="0">
                <a:solidFill>
                  <a:schemeClr val="bg1"/>
                </a:solidFill>
              </a:rPr>
              <a:t>45,533</a:t>
            </a:r>
          </a:p>
        </p:txBody>
      </p:sp>
      <p:sp>
        <p:nvSpPr>
          <p:cNvPr id="67" name="TextBox 66">
            <a:extLst>
              <a:ext uri="{FF2B5EF4-FFF2-40B4-BE49-F238E27FC236}">
                <a16:creationId xmlns:a16="http://schemas.microsoft.com/office/drawing/2014/main" id="{9A1EE0D0-6ACF-46CC-AA1E-FF90BB3000DC}"/>
              </a:ext>
            </a:extLst>
          </p:cNvPr>
          <p:cNvSpPr txBox="1"/>
          <p:nvPr/>
        </p:nvSpPr>
        <p:spPr>
          <a:xfrm>
            <a:off x="6218462" y="2591968"/>
            <a:ext cx="624254" cy="261610"/>
          </a:xfrm>
          <a:prstGeom prst="rect">
            <a:avLst/>
          </a:prstGeom>
          <a:solidFill>
            <a:srgbClr val="E60000"/>
          </a:solidFill>
        </p:spPr>
        <p:txBody>
          <a:bodyPr wrap="square" rtlCol="0">
            <a:spAutoFit/>
          </a:bodyPr>
          <a:lstStyle/>
          <a:p>
            <a:r>
              <a:rPr lang="en-US" sz="1100" dirty="0">
                <a:solidFill>
                  <a:schemeClr val="bg1"/>
                </a:solidFill>
              </a:rPr>
              <a:t>44,224</a:t>
            </a:r>
          </a:p>
        </p:txBody>
      </p:sp>
      <p:sp>
        <p:nvSpPr>
          <p:cNvPr id="68" name="TextBox 67">
            <a:extLst>
              <a:ext uri="{FF2B5EF4-FFF2-40B4-BE49-F238E27FC236}">
                <a16:creationId xmlns:a16="http://schemas.microsoft.com/office/drawing/2014/main" id="{232C85CB-3867-4DA6-9B52-D3C23B43250F}"/>
              </a:ext>
            </a:extLst>
          </p:cNvPr>
          <p:cNvSpPr txBox="1"/>
          <p:nvPr/>
        </p:nvSpPr>
        <p:spPr>
          <a:xfrm>
            <a:off x="7555917" y="2889527"/>
            <a:ext cx="624254" cy="261610"/>
          </a:xfrm>
          <a:prstGeom prst="rect">
            <a:avLst/>
          </a:prstGeom>
          <a:solidFill>
            <a:srgbClr val="E60000"/>
          </a:solidFill>
        </p:spPr>
        <p:txBody>
          <a:bodyPr wrap="square" rtlCol="0">
            <a:spAutoFit/>
          </a:bodyPr>
          <a:lstStyle/>
          <a:p>
            <a:r>
              <a:rPr lang="en-US" sz="1100" dirty="0">
                <a:solidFill>
                  <a:schemeClr val="bg1"/>
                </a:solidFill>
              </a:rPr>
              <a:t>41,788</a:t>
            </a:r>
          </a:p>
        </p:txBody>
      </p:sp>
      <p:sp>
        <p:nvSpPr>
          <p:cNvPr id="69" name="TextBox 68">
            <a:extLst>
              <a:ext uri="{FF2B5EF4-FFF2-40B4-BE49-F238E27FC236}">
                <a16:creationId xmlns:a16="http://schemas.microsoft.com/office/drawing/2014/main" id="{AFFF2E30-B65F-4E10-8CC6-CA72F5D88F6C}"/>
              </a:ext>
            </a:extLst>
          </p:cNvPr>
          <p:cNvSpPr txBox="1"/>
          <p:nvPr/>
        </p:nvSpPr>
        <p:spPr>
          <a:xfrm>
            <a:off x="8913507" y="3105146"/>
            <a:ext cx="624254" cy="261610"/>
          </a:xfrm>
          <a:prstGeom prst="rect">
            <a:avLst/>
          </a:prstGeom>
          <a:solidFill>
            <a:srgbClr val="E60000"/>
          </a:solidFill>
        </p:spPr>
        <p:txBody>
          <a:bodyPr wrap="square" rtlCol="0">
            <a:spAutoFit/>
          </a:bodyPr>
          <a:lstStyle/>
          <a:p>
            <a:r>
              <a:rPr lang="en-US" sz="1100" dirty="0">
                <a:solidFill>
                  <a:schemeClr val="bg1"/>
                </a:solidFill>
              </a:rPr>
              <a:t>39,900</a:t>
            </a:r>
          </a:p>
        </p:txBody>
      </p:sp>
      <p:sp>
        <p:nvSpPr>
          <p:cNvPr id="70" name="TextBox 69">
            <a:extLst>
              <a:ext uri="{FF2B5EF4-FFF2-40B4-BE49-F238E27FC236}">
                <a16:creationId xmlns:a16="http://schemas.microsoft.com/office/drawing/2014/main" id="{C14872AE-ECAC-4EBA-8BA5-1A8B35693CCF}"/>
              </a:ext>
            </a:extLst>
          </p:cNvPr>
          <p:cNvSpPr txBox="1"/>
          <p:nvPr/>
        </p:nvSpPr>
        <p:spPr>
          <a:xfrm>
            <a:off x="10271097" y="3260065"/>
            <a:ext cx="624254" cy="261610"/>
          </a:xfrm>
          <a:prstGeom prst="rect">
            <a:avLst/>
          </a:prstGeom>
          <a:solidFill>
            <a:srgbClr val="E60000"/>
          </a:solidFill>
        </p:spPr>
        <p:txBody>
          <a:bodyPr wrap="square" rtlCol="0">
            <a:spAutoFit/>
          </a:bodyPr>
          <a:lstStyle/>
          <a:p>
            <a:r>
              <a:rPr lang="en-US" sz="1100" dirty="0">
                <a:solidFill>
                  <a:schemeClr val="bg1"/>
                </a:solidFill>
              </a:rPr>
              <a:t>38,031</a:t>
            </a:r>
          </a:p>
        </p:txBody>
      </p:sp>
    </p:spTree>
    <p:extLst>
      <p:ext uri="{BB962C8B-B14F-4D97-AF65-F5344CB8AC3E}">
        <p14:creationId xmlns:p14="http://schemas.microsoft.com/office/powerpoint/2010/main" val="23381861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27</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F6FCA881-1674-47C7-9CE9-73969734C91A}"/>
              </a:ext>
            </a:extLst>
          </p:cNvPr>
          <p:cNvSpPr txBox="1">
            <a:spLocks/>
          </p:cNvSpPr>
          <p:nvPr/>
        </p:nvSpPr>
        <p:spPr>
          <a:xfrm rot="19056004">
            <a:off x="-4963" y="1173277"/>
            <a:ext cx="2734152" cy="58415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Expenditures</a:t>
            </a:r>
          </a:p>
        </p:txBody>
      </p:sp>
      <p:pic>
        <p:nvPicPr>
          <p:cNvPr id="8" name="Picture 7">
            <a:extLst>
              <a:ext uri="{FF2B5EF4-FFF2-40B4-BE49-F238E27FC236}">
                <a16:creationId xmlns:a16="http://schemas.microsoft.com/office/drawing/2014/main" id="{93C20EEE-EC19-4F1F-85EA-8D3618F4D1F3}"/>
              </a:ext>
            </a:extLst>
          </p:cNvPr>
          <p:cNvPicPr>
            <a:picLocks noChangeAspect="1"/>
          </p:cNvPicPr>
          <p:nvPr/>
        </p:nvPicPr>
        <p:blipFill>
          <a:blip r:embed="rId5"/>
          <a:stretch>
            <a:fillRect/>
          </a:stretch>
        </p:blipFill>
        <p:spPr>
          <a:xfrm>
            <a:off x="2404503" y="2174704"/>
            <a:ext cx="9392233" cy="2544640"/>
          </a:xfrm>
          <a:prstGeom prst="rect">
            <a:avLst/>
          </a:prstGeom>
        </p:spPr>
      </p:pic>
    </p:spTree>
    <p:extLst>
      <p:ext uri="{BB962C8B-B14F-4D97-AF65-F5344CB8AC3E}">
        <p14:creationId xmlns:p14="http://schemas.microsoft.com/office/powerpoint/2010/main" val="3132011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28</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2" name="Title 1">
            <a:extLst>
              <a:ext uri="{FF2B5EF4-FFF2-40B4-BE49-F238E27FC236}">
                <a16:creationId xmlns:a16="http://schemas.microsoft.com/office/drawing/2014/main" id="{C6DD51EC-9FE7-4F2D-B135-55D249CF73E0}"/>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Salaries &amp; Benefits</a:t>
            </a:r>
          </a:p>
        </p:txBody>
      </p:sp>
      <p:sp>
        <p:nvSpPr>
          <p:cNvPr id="23" name="TextBox 22">
            <a:extLst>
              <a:ext uri="{FF2B5EF4-FFF2-40B4-BE49-F238E27FC236}">
                <a16:creationId xmlns:a16="http://schemas.microsoft.com/office/drawing/2014/main" id="{95BBFC6F-4E0B-4539-B5DF-8250394D9F24}"/>
              </a:ext>
            </a:extLst>
          </p:cNvPr>
          <p:cNvSpPr txBox="1"/>
          <p:nvPr/>
        </p:nvSpPr>
        <p:spPr>
          <a:xfrm>
            <a:off x="4271717" y="2670500"/>
            <a:ext cx="5499300" cy="3693319"/>
          </a:xfrm>
          <a:prstGeom prst="rect">
            <a:avLst/>
          </a:prstGeom>
          <a:noFill/>
        </p:spPr>
        <p:txBody>
          <a:bodyPr wrap="square" rtlCol="0">
            <a:spAutoFit/>
          </a:bodyPr>
          <a:lstStyle/>
          <a:p>
            <a:r>
              <a:rPr lang="en-US" b="1" u="sng" dirty="0"/>
              <a:t>Variances</a:t>
            </a:r>
            <a:endParaRPr lang="en-US" b="1" u="sng" dirty="0">
              <a:highlight>
                <a:srgbClr val="FFFF00"/>
              </a:highlight>
            </a:endParaRPr>
          </a:p>
          <a:p>
            <a:pPr marL="285750" indent="-285750">
              <a:buFont typeface="Arial" panose="020B0604020202020204" pitchFamily="34" charset="0"/>
              <a:buChar char="•"/>
            </a:pPr>
            <a:r>
              <a:rPr lang="en-US" dirty="0"/>
              <a:t>Certificated</a:t>
            </a:r>
          </a:p>
          <a:p>
            <a:pPr marL="742950" lvl="1" indent="-285750">
              <a:buFont typeface="Arial" panose="020B0604020202020204" pitchFamily="34" charset="0"/>
              <a:buChar char="•"/>
            </a:pPr>
            <a:r>
              <a:rPr lang="en-US" dirty="0"/>
              <a:t>Unfilled vacant positions</a:t>
            </a:r>
          </a:p>
          <a:p>
            <a:pPr marL="742950" lvl="1" indent="-285750">
              <a:buFont typeface="Arial" panose="020B0604020202020204" pitchFamily="34" charset="0"/>
              <a:buChar char="•"/>
            </a:pPr>
            <a:r>
              <a:rPr lang="en-US" dirty="0"/>
              <a:t>Extra duty</a:t>
            </a:r>
          </a:p>
          <a:p>
            <a:pPr marL="285750" indent="-285750">
              <a:buFont typeface="Arial" panose="020B0604020202020204" pitchFamily="34" charset="0"/>
              <a:buChar char="•"/>
            </a:pPr>
            <a:r>
              <a:rPr lang="en-US" dirty="0"/>
              <a:t>Classified</a:t>
            </a:r>
          </a:p>
          <a:p>
            <a:pPr marL="742950" lvl="1" indent="-285750">
              <a:buFont typeface="Arial" panose="020B0604020202020204" pitchFamily="34" charset="0"/>
              <a:buChar char="•"/>
            </a:pPr>
            <a:r>
              <a:rPr lang="en-US" dirty="0"/>
              <a:t>Filled vacancies</a:t>
            </a:r>
          </a:p>
          <a:p>
            <a:pPr marL="1200150" lvl="2" indent="-285750">
              <a:buFont typeface="Arial" panose="020B0604020202020204" pitchFamily="34" charset="0"/>
              <a:buChar char="•"/>
            </a:pPr>
            <a:r>
              <a:rPr lang="en-US" dirty="0"/>
              <a:t>Special Education</a:t>
            </a:r>
          </a:p>
          <a:p>
            <a:pPr marL="1200150" lvl="2" indent="-285750">
              <a:buFont typeface="Arial" panose="020B0604020202020204" pitchFamily="34" charset="0"/>
              <a:buChar char="•"/>
            </a:pPr>
            <a:r>
              <a:rPr lang="en-US" dirty="0"/>
              <a:t>Afterschool</a:t>
            </a:r>
          </a:p>
          <a:p>
            <a:pPr marL="285750" indent="-285750">
              <a:buFont typeface="Arial" panose="020B0604020202020204" pitchFamily="34" charset="0"/>
              <a:buChar char="•"/>
            </a:pPr>
            <a:r>
              <a:rPr lang="en-US" dirty="0"/>
              <a:t>Employee Benefits</a:t>
            </a:r>
          </a:p>
          <a:p>
            <a:pPr marL="742950" lvl="1" indent="-285750">
              <a:buFont typeface="Arial" panose="020B0604020202020204" pitchFamily="34" charset="0"/>
              <a:buChar char="•"/>
            </a:pPr>
            <a:r>
              <a:rPr lang="en-US" dirty="0"/>
              <a:t>Increased employer contribution rates</a:t>
            </a:r>
          </a:p>
          <a:p>
            <a:pPr marL="1200150" lvl="2" indent="-285750">
              <a:buFont typeface="Arial" panose="020B0604020202020204" pitchFamily="34" charset="0"/>
              <a:buChar char="•"/>
            </a:pPr>
            <a:r>
              <a:rPr lang="en-US" dirty="0"/>
              <a:t>Health &amp; Welfare</a:t>
            </a:r>
          </a:p>
          <a:p>
            <a:pPr marL="1200150" lvl="2" indent="-285750">
              <a:buFont typeface="Arial" panose="020B0604020202020204" pitchFamily="34" charset="0"/>
              <a:buChar char="•"/>
            </a:pPr>
            <a:r>
              <a:rPr lang="en-US" dirty="0"/>
              <a:t>Retirement (medical)</a:t>
            </a:r>
          </a:p>
          <a:p>
            <a:pPr marL="1200150" lvl="2" indent="-285750">
              <a:buFont typeface="Arial" panose="020B0604020202020204" pitchFamily="34" charset="0"/>
              <a:buChar char="•"/>
            </a:pPr>
            <a:endParaRPr lang="en-US" dirty="0"/>
          </a:p>
        </p:txBody>
      </p:sp>
      <p:pic>
        <p:nvPicPr>
          <p:cNvPr id="6" name="Picture 5">
            <a:extLst>
              <a:ext uri="{FF2B5EF4-FFF2-40B4-BE49-F238E27FC236}">
                <a16:creationId xmlns:a16="http://schemas.microsoft.com/office/drawing/2014/main" id="{09342CD1-72B2-44F1-BCB9-859DE62116FB}"/>
              </a:ext>
            </a:extLst>
          </p:cNvPr>
          <p:cNvPicPr>
            <a:picLocks noChangeAspect="1"/>
          </p:cNvPicPr>
          <p:nvPr/>
        </p:nvPicPr>
        <p:blipFill>
          <a:blip r:embed="rId5"/>
          <a:stretch>
            <a:fillRect/>
          </a:stretch>
        </p:blipFill>
        <p:spPr>
          <a:xfrm>
            <a:off x="2463985" y="1030594"/>
            <a:ext cx="9114764" cy="1356616"/>
          </a:xfrm>
          <a:prstGeom prst="rect">
            <a:avLst/>
          </a:prstGeom>
        </p:spPr>
      </p:pic>
    </p:spTree>
    <p:extLst>
      <p:ext uri="{BB962C8B-B14F-4D97-AF65-F5344CB8AC3E}">
        <p14:creationId xmlns:p14="http://schemas.microsoft.com/office/powerpoint/2010/main" val="18391483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29</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2" name="Title 1">
            <a:extLst>
              <a:ext uri="{FF2B5EF4-FFF2-40B4-BE49-F238E27FC236}">
                <a16:creationId xmlns:a16="http://schemas.microsoft.com/office/drawing/2014/main" id="{C6DD51EC-9FE7-4F2D-B135-55D249CF73E0}"/>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Salaries &amp; Benefits</a:t>
            </a:r>
          </a:p>
        </p:txBody>
      </p:sp>
      <p:cxnSp>
        <p:nvCxnSpPr>
          <p:cNvPr id="15" name="Straight Connector 14">
            <a:extLst>
              <a:ext uri="{FF2B5EF4-FFF2-40B4-BE49-F238E27FC236}">
                <a16:creationId xmlns:a16="http://schemas.microsoft.com/office/drawing/2014/main" id="{CF45CD79-303D-4F30-9F05-33055C1CBBA0}"/>
              </a:ext>
            </a:extLst>
          </p:cNvPr>
          <p:cNvCxnSpPr>
            <a:cxnSpLocks/>
          </p:cNvCxnSpPr>
          <p:nvPr/>
        </p:nvCxnSpPr>
        <p:spPr>
          <a:xfrm flipV="1">
            <a:off x="8743916" y="454221"/>
            <a:ext cx="0" cy="5559305"/>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17" name="TextBox 1">
            <a:extLst>
              <a:ext uri="{FF2B5EF4-FFF2-40B4-BE49-F238E27FC236}">
                <a16:creationId xmlns:a16="http://schemas.microsoft.com/office/drawing/2014/main" id="{E2C9EEB9-866B-40A7-B4D5-4C0BD9D500FA}"/>
              </a:ext>
            </a:extLst>
          </p:cNvPr>
          <p:cNvSpPr txBox="1"/>
          <p:nvPr/>
        </p:nvSpPr>
        <p:spPr>
          <a:xfrm>
            <a:off x="8743916" y="454221"/>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a:t>
            </a:r>
            <a:r>
              <a:rPr lang="en-US" sz="1200" b="1" dirty="0">
                <a:sym typeface="Wingdings" panose="05000000000000000000" pitchFamily="2" charset="2"/>
              </a:rPr>
              <a:t></a:t>
            </a:r>
            <a:endParaRPr lang="en-US" sz="1200" b="1" dirty="0"/>
          </a:p>
        </p:txBody>
      </p:sp>
      <p:sp>
        <p:nvSpPr>
          <p:cNvPr id="19" name="TextBox 1">
            <a:extLst>
              <a:ext uri="{FF2B5EF4-FFF2-40B4-BE49-F238E27FC236}">
                <a16:creationId xmlns:a16="http://schemas.microsoft.com/office/drawing/2014/main" id="{726CEB33-BD9B-462C-B830-B10671AE26A0}"/>
              </a:ext>
            </a:extLst>
          </p:cNvPr>
          <p:cNvSpPr txBox="1"/>
          <p:nvPr/>
        </p:nvSpPr>
        <p:spPr>
          <a:xfrm>
            <a:off x="7894191" y="454603"/>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graphicFrame>
        <p:nvGraphicFramePr>
          <p:cNvPr id="24" name="Chart 23">
            <a:extLst>
              <a:ext uri="{FF2B5EF4-FFF2-40B4-BE49-F238E27FC236}">
                <a16:creationId xmlns:a16="http://schemas.microsoft.com/office/drawing/2014/main" id="{5D4A4F98-0D30-4B01-B4E2-00C17151BCC6}"/>
              </a:ext>
            </a:extLst>
          </p:cNvPr>
          <p:cNvGraphicFramePr>
            <a:graphicFrameLocks noGrp="1"/>
          </p:cNvGraphicFramePr>
          <p:nvPr>
            <p:extLst>
              <p:ext uri="{D42A27DB-BD31-4B8C-83A1-F6EECF244321}">
                <p14:modId xmlns:p14="http://schemas.microsoft.com/office/powerpoint/2010/main" val="3819565852"/>
              </p:ext>
            </p:extLst>
          </p:nvPr>
        </p:nvGraphicFramePr>
        <p:xfrm>
          <a:off x="2776092" y="290634"/>
          <a:ext cx="8662051" cy="627673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52687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2" y="438150"/>
            <a:ext cx="3216550" cy="572376"/>
          </a:xfrm>
        </p:spPr>
        <p:txBody>
          <a:bodyPr>
            <a:normAutofit/>
          </a:bodyPr>
          <a:lstStyle/>
          <a:p>
            <a:r>
              <a:rPr lang="en-US" sz="3200" dirty="0">
                <a:latin typeface="Cambria" panose="02040503050406030204" pitchFamily="18" charset="0"/>
                <a:ea typeface="Cambria" panose="02040503050406030204" pitchFamily="18" charset="0"/>
              </a:rPr>
              <a:t>Budget Timeline</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a:t>
            </a:fld>
            <a:endParaRPr lang="en-US" dirty="0"/>
          </a:p>
        </p:txBody>
      </p:sp>
      <p:pic>
        <p:nvPicPr>
          <p:cNvPr id="6" name="Picture 5">
            <a:extLst>
              <a:ext uri="{FF2B5EF4-FFF2-40B4-BE49-F238E27FC236}">
                <a16:creationId xmlns:a16="http://schemas.microsoft.com/office/drawing/2014/main" id="{1EB47A52-2A14-401B-847E-2D40F29B2BAC}"/>
              </a:ext>
            </a:extLst>
          </p:cNvPr>
          <p:cNvPicPr>
            <a:picLocks noChangeAspect="1"/>
          </p:cNvPicPr>
          <p:nvPr/>
        </p:nvPicPr>
        <p:blipFill>
          <a:blip r:embed="rId3"/>
          <a:stretch>
            <a:fillRect/>
          </a:stretch>
        </p:blipFill>
        <p:spPr>
          <a:xfrm>
            <a:off x="309387" y="1023937"/>
            <a:ext cx="11609445" cy="5006635"/>
          </a:xfrm>
          <a:prstGeom prst="rect">
            <a:avLst/>
          </a:prstGeom>
        </p:spPr>
      </p:pic>
      <p:sp>
        <p:nvSpPr>
          <p:cNvPr id="3" name="Oval 2">
            <a:extLst>
              <a:ext uri="{FF2B5EF4-FFF2-40B4-BE49-F238E27FC236}">
                <a16:creationId xmlns:a16="http://schemas.microsoft.com/office/drawing/2014/main" id="{60F446F4-3C1C-4753-A9AF-CF10D6FF924D}"/>
              </a:ext>
            </a:extLst>
          </p:cNvPr>
          <p:cNvSpPr/>
          <p:nvPr/>
        </p:nvSpPr>
        <p:spPr>
          <a:xfrm>
            <a:off x="6019336" y="1333249"/>
            <a:ext cx="451802" cy="1779227"/>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8359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30</a:t>
            </a:fld>
            <a:endParaRPr lang="en-US" dirty="0"/>
          </a:p>
        </p:txBody>
      </p:sp>
      <p:pic>
        <p:nvPicPr>
          <p:cNvPr id="20" name="Picture 19">
            <a:extLst>
              <a:ext uri="{FF2B5EF4-FFF2-40B4-BE49-F238E27FC236}">
                <a16:creationId xmlns:a16="http://schemas.microsoft.com/office/drawing/2014/main" id="{CCD29A5C-B84B-453A-B425-D5BCB917B64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0AA9268C-1784-4CD4-8203-2585D315FC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2" name="Title 1">
            <a:extLst>
              <a:ext uri="{FF2B5EF4-FFF2-40B4-BE49-F238E27FC236}">
                <a16:creationId xmlns:a16="http://schemas.microsoft.com/office/drawing/2014/main" id="{C494DADF-6265-447E-B33A-D82E676E9F97}"/>
              </a:ext>
            </a:extLst>
          </p:cNvPr>
          <p:cNvSpPr>
            <a:spLocks noGrp="1"/>
          </p:cNvSpPr>
          <p:nvPr>
            <p:ph type="ctrTitle"/>
          </p:nvPr>
        </p:nvSpPr>
        <p:spPr>
          <a:xfrm rot="19056004">
            <a:off x="-243107" y="836933"/>
            <a:ext cx="3030455" cy="1327873"/>
          </a:xfrm>
        </p:spPr>
        <p:txBody>
          <a:bodyPr>
            <a:normAutofit fontScale="90000"/>
          </a:bodyPr>
          <a:lstStyle/>
          <a:p>
            <a:r>
              <a:rPr lang="en-US" sz="3600" dirty="0">
                <a:latin typeface="Cambria" panose="02040503050406030204" pitchFamily="18" charset="0"/>
                <a:ea typeface="Cambria" panose="02040503050406030204" pitchFamily="18" charset="0"/>
              </a:rPr>
              <a:t>Supplies, Services, &amp; Capital Outlay</a:t>
            </a:r>
          </a:p>
        </p:txBody>
      </p:sp>
      <p:sp>
        <p:nvSpPr>
          <p:cNvPr id="16" name="TextBox 15">
            <a:extLst>
              <a:ext uri="{FF2B5EF4-FFF2-40B4-BE49-F238E27FC236}">
                <a16:creationId xmlns:a16="http://schemas.microsoft.com/office/drawing/2014/main" id="{B67D1A28-343B-4FD0-8D0A-8C602F1D6183}"/>
              </a:ext>
            </a:extLst>
          </p:cNvPr>
          <p:cNvSpPr txBox="1"/>
          <p:nvPr/>
        </p:nvSpPr>
        <p:spPr>
          <a:xfrm>
            <a:off x="4563719" y="3435895"/>
            <a:ext cx="4882220" cy="2308324"/>
          </a:xfrm>
          <a:prstGeom prst="rect">
            <a:avLst/>
          </a:prstGeom>
          <a:noFill/>
        </p:spPr>
        <p:txBody>
          <a:bodyPr wrap="square" rtlCol="0">
            <a:spAutoFit/>
          </a:bodyPr>
          <a:lstStyle/>
          <a:p>
            <a:r>
              <a:rPr lang="en-US" b="1" u="sng" dirty="0"/>
              <a:t>Variances</a:t>
            </a:r>
            <a:endParaRPr lang="en-US" b="1" u="sng" dirty="0">
              <a:highlight>
                <a:srgbClr val="FFFF00"/>
              </a:highlight>
            </a:endParaRPr>
          </a:p>
          <a:p>
            <a:pPr marL="285750" indent="-285750">
              <a:buFont typeface="Arial" panose="020B0604020202020204" pitchFamily="34" charset="0"/>
              <a:buChar char="•"/>
            </a:pPr>
            <a:r>
              <a:rPr lang="en-US" dirty="0"/>
              <a:t>Supplies</a:t>
            </a:r>
          </a:p>
          <a:p>
            <a:pPr marL="742950" lvl="1" indent="-285750">
              <a:buFont typeface="Arial" panose="020B0604020202020204" pitchFamily="34" charset="0"/>
              <a:buChar char="•"/>
            </a:pPr>
            <a:r>
              <a:rPr lang="en-US" dirty="0"/>
              <a:t>Based on Prior Year Patterns</a:t>
            </a:r>
          </a:p>
          <a:p>
            <a:pPr marL="285750" indent="-285750">
              <a:buFont typeface="Arial" panose="020B0604020202020204" pitchFamily="34" charset="0"/>
              <a:buChar char="•"/>
            </a:pPr>
            <a:r>
              <a:rPr lang="en-US" dirty="0"/>
              <a:t>Services</a:t>
            </a:r>
          </a:p>
          <a:p>
            <a:pPr marL="742950" lvl="1" indent="-285750">
              <a:buFont typeface="Arial" panose="020B0604020202020204" pitchFamily="34" charset="0"/>
              <a:buChar char="•"/>
            </a:pPr>
            <a:r>
              <a:rPr lang="en-US" dirty="0"/>
              <a:t>Contracted staffing</a:t>
            </a:r>
          </a:p>
          <a:p>
            <a:pPr marL="742950" lvl="1" indent="-285750">
              <a:buFont typeface="Arial" panose="020B0604020202020204" pitchFamily="34" charset="0"/>
              <a:buChar char="•"/>
            </a:pPr>
            <a:r>
              <a:rPr lang="en-US" dirty="0"/>
              <a:t>Expanded learning projects</a:t>
            </a:r>
          </a:p>
          <a:p>
            <a:pPr marL="285750" indent="-285750">
              <a:buFont typeface="Arial" panose="020B0604020202020204" pitchFamily="34" charset="0"/>
              <a:buChar char="•"/>
            </a:pPr>
            <a:r>
              <a:rPr lang="en-US" dirty="0"/>
              <a:t>Capital Outlay</a:t>
            </a:r>
          </a:p>
          <a:p>
            <a:pPr marL="742950" lvl="1" indent="-285750">
              <a:buFont typeface="Arial" panose="020B0604020202020204" pitchFamily="34" charset="0"/>
              <a:buChar char="•"/>
            </a:pPr>
            <a:r>
              <a:rPr lang="en-US" dirty="0"/>
              <a:t>Expanded learning capital projects</a:t>
            </a:r>
          </a:p>
        </p:txBody>
      </p:sp>
      <p:pic>
        <p:nvPicPr>
          <p:cNvPr id="9" name="Picture 8">
            <a:extLst>
              <a:ext uri="{FF2B5EF4-FFF2-40B4-BE49-F238E27FC236}">
                <a16:creationId xmlns:a16="http://schemas.microsoft.com/office/drawing/2014/main" id="{5D78F609-3F2F-4EC7-A54A-2F9FF2B46FF7}"/>
              </a:ext>
            </a:extLst>
          </p:cNvPr>
          <p:cNvPicPr>
            <a:picLocks noChangeAspect="1"/>
          </p:cNvPicPr>
          <p:nvPr/>
        </p:nvPicPr>
        <p:blipFill>
          <a:blip r:embed="rId5"/>
          <a:stretch>
            <a:fillRect/>
          </a:stretch>
        </p:blipFill>
        <p:spPr>
          <a:xfrm>
            <a:off x="2621494" y="1370500"/>
            <a:ext cx="9128865" cy="1804543"/>
          </a:xfrm>
          <a:prstGeom prst="rect">
            <a:avLst/>
          </a:prstGeom>
        </p:spPr>
      </p:pic>
    </p:spTree>
    <p:extLst>
      <p:ext uri="{BB962C8B-B14F-4D97-AF65-F5344CB8AC3E}">
        <p14:creationId xmlns:p14="http://schemas.microsoft.com/office/powerpoint/2010/main" val="1609225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22">
            <a:extLst>
              <a:ext uri="{FF2B5EF4-FFF2-40B4-BE49-F238E27FC236}">
                <a16:creationId xmlns:a16="http://schemas.microsoft.com/office/drawing/2014/main" id="{14CCBB9A-C83A-40A4-A518-53DB2FA3FFB7}"/>
              </a:ext>
            </a:extLst>
          </p:cNvPr>
          <p:cNvGraphicFramePr>
            <a:graphicFrameLocks noGrp="1"/>
          </p:cNvGraphicFramePr>
          <p:nvPr>
            <p:extLst>
              <p:ext uri="{D42A27DB-BD31-4B8C-83A1-F6EECF244321}">
                <p14:modId xmlns:p14="http://schemas.microsoft.com/office/powerpoint/2010/main" val="1428736904"/>
              </p:ext>
            </p:extLst>
          </p:nvPr>
        </p:nvGraphicFramePr>
        <p:xfrm>
          <a:off x="3031060" y="290634"/>
          <a:ext cx="8662051" cy="6276731"/>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31</a:t>
            </a:fld>
            <a:endParaRPr lang="en-US" dirty="0"/>
          </a:p>
        </p:txBody>
      </p:sp>
      <p:pic>
        <p:nvPicPr>
          <p:cNvPr id="20" name="Picture 19">
            <a:extLst>
              <a:ext uri="{FF2B5EF4-FFF2-40B4-BE49-F238E27FC236}">
                <a16:creationId xmlns:a16="http://schemas.microsoft.com/office/drawing/2014/main" id="{CCD29A5C-B84B-453A-B425-D5BCB917B649}"/>
              </a:ext>
            </a:extLst>
          </p:cNvPr>
          <p:cNvPicPr>
            <a:picLocks noChangeAspect="1"/>
          </p:cNvPicPr>
          <p:nvPr/>
        </p:nvPicPr>
        <p:blipFill>
          <a:blip r:embed="rId4"/>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0AA9268C-1784-4CD4-8203-2585D315FC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2" name="Title 1">
            <a:extLst>
              <a:ext uri="{FF2B5EF4-FFF2-40B4-BE49-F238E27FC236}">
                <a16:creationId xmlns:a16="http://schemas.microsoft.com/office/drawing/2014/main" id="{C494DADF-6265-447E-B33A-D82E676E9F97}"/>
              </a:ext>
            </a:extLst>
          </p:cNvPr>
          <p:cNvSpPr>
            <a:spLocks noGrp="1"/>
          </p:cNvSpPr>
          <p:nvPr>
            <p:ph type="ctrTitle"/>
          </p:nvPr>
        </p:nvSpPr>
        <p:spPr>
          <a:xfrm rot="19056004">
            <a:off x="-243107" y="836933"/>
            <a:ext cx="3030455" cy="1327873"/>
          </a:xfrm>
        </p:spPr>
        <p:txBody>
          <a:bodyPr>
            <a:normAutofit fontScale="90000"/>
          </a:bodyPr>
          <a:lstStyle/>
          <a:p>
            <a:r>
              <a:rPr lang="en-US" sz="3600" dirty="0">
                <a:latin typeface="Cambria" panose="02040503050406030204" pitchFamily="18" charset="0"/>
                <a:ea typeface="Cambria" panose="02040503050406030204" pitchFamily="18" charset="0"/>
              </a:rPr>
              <a:t>Supplies</a:t>
            </a:r>
            <a:r>
              <a:rPr lang="en-US" sz="3600">
                <a:latin typeface="Cambria" panose="02040503050406030204" pitchFamily="18" charset="0"/>
                <a:ea typeface="Cambria" panose="02040503050406030204" pitchFamily="18" charset="0"/>
              </a:rPr>
              <a:t>, Services, </a:t>
            </a:r>
            <a:r>
              <a:rPr lang="en-US" sz="3600" dirty="0">
                <a:latin typeface="Cambria" panose="02040503050406030204" pitchFamily="18" charset="0"/>
                <a:ea typeface="Cambria" panose="02040503050406030204" pitchFamily="18" charset="0"/>
              </a:rPr>
              <a:t>&amp; Capital Outlay</a:t>
            </a:r>
          </a:p>
        </p:txBody>
      </p:sp>
      <p:cxnSp>
        <p:nvCxnSpPr>
          <p:cNvPr id="15" name="Straight Connector 14">
            <a:extLst>
              <a:ext uri="{FF2B5EF4-FFF2-40B4-BE49-F238E27FC236}">
                <a16:creationId xmlns:a16="http://schemas.microsoft.com/office/drawing/2014/main" id="{72DCFC8B-7B60-4C58-BCF3-BC71AD0E8418}"/>
              </a:ext>
            </a:extLst>
          </p:cNvPr>
          <p:cNvCxnSpPr>
            <a:cxnSpLocks/>
          </p:cNvCxnSpPr>
          <p:nvPr/>
        </p:nvCxnSpPr>
        <p:spPr>
          <a:xfrm flipV="1">
            <a:off x="9056989" y="484096"/>
            <a:ext cx="0" cy="5529430"/>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17" name="TextBox 1">
            <a:extLst>
              <a:ext uri="{FF2B5EF4-FFF2-40B4-BE49-F238E27FC236}">
                <a16:creationId xmlns:a16="http://schemas.microsoft.com/office/drawing/2014/main" id="{9CBF239A-732A-4C11-A210-12AAE2DA3D9F}"/>
              </a:ext>
            </a:extLst>
          </p:cNvPr>
          <p:cNvSpPr txBox="1"/>
          <p:nvPr/>
        </p:nvSpPr>
        <p:spPr>
          <a:xfrm>
            <a:off x="9071240" y="335419"/>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a:t>
            </a:r>
            <a:r>
              <a:rPr lang="en-US" sz="1200" b="1" dirty="0">
                <a:sym typeface="Wingdings" panose="05000000000000000000" pitchFamily="2" charset="2"/>
              </a:rPr>
              <a:t></a:t>
            </a:r>
            <a:endParaRPr lang="en-US" sz="1200" b="1" dirty="0"/>
          </a:p>
        </p:txBody>
      </p:sp>
      <p:sp>
        <p:nvSpPr>
          <p:cNvPr id="18" name="TextBox 1">
            <a:extLst>
              <a:ext uri="{FF2B5EF4-FFF2-40B4-BE49-F238E27FC236}">
                <a16:creationId xmlns:a16="http://schemas.microsoft.com/office/drawing/2014/main" id="{B924106B-4CCF-4F84-86D0-9505523B9344}"/>
              </a:ext>
            </a:extLst>
          </p:cNvPr>
          <p:cNvSpPr txBox="1"/>
          <p:nvPr/>
        </p:nvSpPr>
        <p:spPr>
          <a:xfrm>
            <a:off x="8198991" y="333895"/>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spTree>
    <p:extLst>
      <p:ext uri="{BB962C8B-B14F-4D97-AF65-F5344CB8AC3E}">
        <p14:creationId xmlns:p14="http://schemas.microsoft.com/office/powerpoint/2010/main" val="1291003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22">
            <a:extLst>
              <a:ext uri="{FF2B5EF4-FFF2-40B4-BE49-F238E27FC236}">
                <a16:creationId xmlns:a16="http://schemas.microsoft.com/office/drawing/2014/main" id="{7CA01A5D-D54B-4913-8B93-F5C4C83446A8}"/>
              </a:ext>
            </a:extLst>
          </p:cNvPr>
          <p:cNvGraphicFramePr>
            <a:graphicFrameLocks noGrp="1"/>
          </p:cNvGraphicFramePr>
          <p:nvPr>
            <p:extLst>
              <p:ext uri="{D42A27DB-BD31-4B8C-83A1-F6EECF244321}">
                <p14:modId xmlns:p14="http://schemas.microsoft.com/office/powerpoint/2010/main" val="3003369839"/>
              </p:ext>
            </p:extLst>
          </p:nvPr>
        </p:nvGraphicFramePr>
        <p:xfrm>
          <a:off x="1990551" y="52249"/>
          <a:ext cx="8354944" cy="602140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32</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4"/>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F6FCA881-1674-47C7-9CE9-73969734C91A}"/>
              </a:ext>
            </a:extLst>
          </p:cNvPr>
          <p:cNvSpPr txBox="1">
            <a:spLocks/>
          </p:cNvSpPr>
          <p:nvPr/>
        </p:nvSpPr>
        <p:spPr>
          <a:xfrm rot="19056004">
            <a:off x="-4963" y="1173277"/>
            <a:ext cx="2734152" cy="58415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Expenditures</a:t>
            </a:r>
          </a:p>
        </p:txBody>
      </p:sp>
      <p:sp>
        <p:nvSpPr>
          <p:cNvPr id="17" name="TextBox 16">
            <a:extLst>
              <a:ext uri="{FF2B5EF4-FFF2-40B4-BE49-F238E27FC236}">
                <a16:creationId xmlns:a16="http://schemas.microsoft.com/office/drawing/2014/main" id="{3CA30DB4-1A83-47D0-87BB-090DDA41264D}"/>
              </a:ext>
            </a:extLst>
          </p:cNvPr>
          <p:cNvSpPr txBox="1"/>
          <p:nvPr/>
        </p:nvSpPr>
        <p:spPr>
          <a:xfrm>
            <a:off x="3910371" y="5830036"/>
            <a:ext cx="4560738" cy="584775"/>
          </a:xfrm>
          <a:prstGeom prst="rect">
            <a:avLst/>
          </a:prstGeom>
          <a:solidFill>
            <a:schemeClr val="tx1"/>
          </a:solidFill>
        </p:spPr>
        <p:txBody>
          <a:bodyPr wrap="square" rtlCol="0">
            <a:spAutoFit/>
          </a:bodyPr>
          <a:lstStyle/>
          <a:p>
            <a:pPr algn="ctr"/>
            <a:r>
              <a:rPr lang="en-US" sz="1600" dirty="0">
                <a:solidFill>
                  <a:schemeClr val="bg1"/>
                </a:solidFill>
              </a:rPr>
              <a:t>Salaries &amp; benefits account for 79% of</a:t>
            </a:r>
          </a:p>
          <a:p>
            <a:pPr algn="ctr"/>
            <a:r>
              <a:rPr lang="en-US" sz="1600" dirty="0">
                <a:solidFill>
                  <a:schemeClr val="bg1"/>
                </a:solidFill>
              </a:rPr>
              <a:t>District expenditures ($722M of the $911M)</a:t>
            </a:r>
          </a:p>
        </p:txBody>
      </p:sp>
      <p:cxnSp>
        <p:nvCxnSpPr>
          <p:cNvPr id="18" name="Straight Arrow Connector 17">
            <a:extLst>
              <a:ext uri="{FF2B5EF4-FFF2-40B4-BE49-F238E27FC236}">
                <a16:creationId xmlns:a16="http://schemas.microsoft.com/office/drawing/2014/main" id="{009687A9-9017-4A17-B630-86A50F6EB5E1}"/>
              </a:ext>
            </a:extLst>
          </p:cNvPr>
          <p:cNvCxnSpPr>
            <a:cxnSpLocks/>
          </p:cNvCxnSpPr>
          <p:nvPr/>
        </p:nvCxnSpPr>
        <p:spPr>
          <a:xfrm>
            <a:off x="6305040" y="5435095"/>
            <a:ext cx="0" cy="400543"/>
          </a:xfrm>
          <a:prstGeom prst="straightConnector1">
            <a:avLst/>
          </a:prstGeom>
          <a:ln w="47625">
            <a:solidFill>
              <a:srgbClr val="DC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35DF9016-7677-4E04-83E5-3FF6A81CFD04}"/>
              </a:ext>
            </a:extLst>
          </p:cNvPr>
          <p:cNvCxnSpPr>
            <a:cxnSpLocks/>
          </p:cNvCxnSpPr>
          <p:nvPr/>
        </p:nvCxnSpPr>
        <p:spPr>
          <a:xfrm>
            <a:off x="7934100" y="4638675"/>
            <a:ext cx="0" cy="1178402"/>
          </a:xfrm>
          <a:prstGeom prst="straightConnector1">
            <a:avLst/>
          </a:prstGeom>
          <a:ln w="47625">
            <a:solidFill>
              <a:srgbClr val="DC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7DC9136-9366-43A0-95D0-769B0C470443}"/>
              </a:ext>
            </a:extLst>
          </p:cNvPr>
          <p:cNvCxnSpPr>
            <a:cxnSpLocks/>
          </p:cNvCxnSpPr>
          <p:nvPr/>
        </p:nvCxnSpPr>
        <p:spPr>
          <a:xfrm>
            <a:off x="4370607" y="4638675"/>
            <a:ext cx="0" cy="1191361"/>
          </a:xfrm>
          <a:prstGeom prst="straightConnector1">
            <a:avLst/>
          </a:prstGeom>
          <a:ln w="47625">
            <a:solidFill>
              <a:srgbClr val="DC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4" name="Chart 23">
            <a:extLst>
              <a:ext uri="{FF2B5EF4-FFF2-40B4-BE49-F238E27FC236}">
                <a16:creationId xmlns:a16="http://schemas.microsoft.com/office/drawing/2014/main" id="{7CA01A5D-D54B-4913-8B93-F5C4C83446A8}"/>
              </a:ext>
            </a:extLst>
          </p:cNvPr>
          <p:cNvGraphicFramePr>
            <a:graphicFrameLocks noGrp="1"/>
          </p:cNvGraphicFramePr>
          <p:nvPr>
            <p:extLst>
              <p:ext uri="{D42A27DB-BD31-4B8C-83A1-F6EECF244321}">
                <p14:modId xmlns:p14="http://schemas.microsoft.com/office/powerpoint/2010/main" val="2377057343"/>
              </p:ext>
            </p:extLst>
          </p:nvPr>
        </p:nvGraphicFramePr>
        <p:xfrm>
          <a:off x="1764974" y="299427"/>
          <a:ext cx="8662051" cy="579597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983228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33</a:t>
            </a:fld>
            <a:endParaRPr lang="en-US" dirty="0"/>
          </a:p>
        </p:txBody>
      </p:sp>
      <p:pic>
        <p:nvPicPr>
          <p:cNvPr id="22" name="Picture 21">
            <a:extLst>
              <a:ext uri="{FF2B5EF4-FFF2-40B4-BE49-F238E27FC236}">
                <a16:creationId xmlns:a16="http://schemas.microsoft.com/office/drawing/2014/main" id="{1F4838C6-B49E-4058-B396-CB02070D777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3" name="Picture 22">
            <a:extLst>
              <a:ext uri="{FF2B5EF4-FFF2-40B4-BE49-F238E27FC236}">
                <a16:creationId xmlns:a16="http://schemas.microsoft.com/office/drawing/2014/main" id="{0B13DA3D-5B9D-40FD-97A5-D3C4181173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4" name="Title 1">
            <a:extLst>
              <a:ext uri="{FF2B5EF4-FFF2-40B4-BE49-F238E27FC236}">
                <a16:creationId xmlns:a16="http://schemas.microsoft.com/office/drawing/2014/main" id="{2E8A2DBA-7670-4EDA-9DF6-DD817F22E24C}"/>
              </a:ext>
            </a:extLst>
          </p:cNvPr>
          <p:cNvSpPr>
            <a:spLocks noGrp="1"/>
          </p:cNvSpPr>
          <p:nvPr>
            <p:ph type="ctrTitle"/>
          </p:nvPr>
        </p:nvSpPr>
        <p:spPr>
          <a:xfrm rot="19056004">
            <a:off x="-84343" y="965012"/>
            <a:ext cx="2874042" cy="1032112"/>
          </a:xfrm>
        </p:spPr>
        <p:txBody>
          <a:bodyPr>
            <a:normAutofit fontScale="90000"/>
          </a:bodyPr>
          <a:lstStyle/>
          <a:p>
            <a:r>
              <a:rPr lang="en-US" sz="3600" dirty="0">
                <a:latin typeface="Cambria" panose="02040503050406030204" pitchFamily="18" charset="0"/>
                <a:ea typeface="Cambria" panose="02040503050406030204" pitchFamily="18" charset="0"/>
              </a:rPr>
              <a:t>Total Revenue &amp; Expenditures</a:t>
            </a:r>
          </a:p>
        </p:txBody>
      </p:sp>
      <p:pic>
        <p:nvPicPr>
          <p:cNvPr id="3" name="Picture 2">
            <a:extLst>
              <a:ext uri="{FF2B5EF4-FFF2-40B4-BE49-F238E27FC236}">
                <a16:creationId xmlns:a16="http://schemas.microsoft.com/office/drawing/2014/main" id="{0A9E7355-A18D-49EE-9411-4DAE02EDF78F}"/>
              </a:ext>
            </a:extLst>
          </p:cNvPr>
          <p:cNvPicPr>
            <a:picLocks noChangeAspect="1"/>
          </p:cNvPicPr>
          <p:nvPr/>
        </p:nvPicPr>
        <p:blipFill>
          <a:blip r:embed="rId5"/>
          <a:stretch>
            <a:fillRect/>
          </a:stretch>
        </p:blipFill>
        <p:spPr>
          <a:xfrm>
            <a:off x="2672471" y="1166309"/>
            <a:ext cx="8928713" cy="1110898"/>
          </a:xfrm>
          <a:prstGeom prst="rect">
            <a:avLst/>
          </a:prstGeom>
        </p:spPr>
      </p:pic>
      <p:sp>
        <p:nvSpPr>
          <p:cNvPr id="19" name="TextBox 18">
            <a:extLst>
              <a:ext uri="{FF2B5EF4-FFF2-40B4-BE49-F238E27FC236}">
                <a16:creationId xmlns:a16="http://schemas.microsoft.com/office/drawing/2014/main" id="{08C17686-5963-4D56-B834-E8CFFF932612}"/>
              </a:ext>
            </a:extLst>
          </p:cNvPr>
          <p:cNvSpPr txBox="1"/>
          <p:nvPr/>
        </p:nvSpPr>
        <p:spPr>
          <a:xfrm>
            <a:off x="2604540" y="2558641"/>
            <a:ext cx="3051312" cy="2585323"/>
          </a:xfrm>
          <a:prstGeom prst="rect">
            <a:avLst/>
          </a:prstGeom>
          <a:noFill/>
        </p:spPr>
        <p:txBody>
          <a:bodyPr wrap="square" rtlCol="0">
            <a:spAutoFit/>
          </a:bodyPr>
          <a:lstStyle/>
          <a:p>
            <a:r>
              <a:rPr lang="en-US" b="1" u="sng" dirty="0"/>
              <a:t>Variances</a:t>
            </a:r>
          </a:p>
          <a:p>
            <a:pPr marL="285750" indent="-285750">
              <a:buFont typeface="Arial" panose="020B0604020202020204" pitchFamily="34" charset="0"/>
              <a:buChar char="•"/>
            </a:pPr>
            <a:r>
              <a:rPr lang="en-US" dirty="0"/>
              <a:t>LCFF</a:t>
            </a:r>
          </a:p>
          <a:p>
            <a:pPr marL="742950" lvl="1" indent="-285750">
              <a:buFont typeface="Arial" panose="020B0604020202020204" pitchFamily="34" charset="0"/>
              <a:buChar char="•"/>
            </a:pPr>
            <a:r>
              <a:rPr lang="en-US" dirty="0"/>
              <a:t>Increased UPP</a:t>
            </a:r>
          </a:p>
          <a:p>
            <a:pPr marL="285750" indent="-285750">
              <a:buFont typeface="Arial" panose="020B0604020202020204" pitchFamily="34" charset="0"/>
              <a:buChar char="•"/>
            </a:pPr>
            <a:r>
              <a:rPr lang="en-US" dirty="0"/>
              <a:t>Other State</a:t>
            </a:r>
          </a:p>
          <a:p>
            <a:pPr marL="742950" lvl="1" indent="-285750">
              <a:buFont typeface="Arial" panose="020B0604020202020204" pitchFamily="34" charset="0"/>
              <a:buChar char="•"/>
            </a:pPr>
            <a:r>
              <a:rPr lang="en-US" dirty="0"/>
              <a:t>Special Education</a:t>
            </a:r>
          </a:p>
          <a:p>
            <a:pPr marL="742950" lvl="1" indent="-285750">
              <a:buFont typeface="Arial" panose="020B0604020202020204" pitchFamily="34" charset="0"/>
              <a:buChar char="•"/>
            </a:pPr>
            <a:r>
              <a:rPr lang="en-US" dirty="0"/>
              <a:t>After School Education and Safety (ASES)</a:t>
            </a:r>
          </a:p>
          <a:p>
            <a:pPr marL="285750" indent="-285750">
              <a:buFont typeface="Arial" panose="020B0604020202020204" pitchFamily="34" charset="0"/>
              <a:buChar char="•"/>
            </a:pPr>
            <a:r>
              <a:rPr lang="en-US" dirty="0"/>
              <a:t>Other Local</a:t>
            </a:r>
          </a:p>
          <a:p>
            <a:pPr marL="742950" lvl="1" indent="-285750">
              <a:buFont typeface="Arial" panose="020B0604020202020204" pitchFamily="34" charset="0"/>
              <a:buChar char="•"/>
            </a:pPr>
            <a:r>
              <a:rPr lang="en-US" dirty="0"/>
              <a:t>Medi-Cal billing</a:t>
            </a:r>
            <a:endParaRPr lang="en-US" dirty="0">
              <a:solidFill>
                <a:srgbClr val="FF0000"/>
              </a:solidFill>
            </a:endParaRPr>
          </a:p>
        </p:txBody>
      </p:sp>
      <p:sp>
        <p:nvSpPr>
          <p:cNvPr id="20" name="TextBox 19">
            <a:extLst>
              <a:ext uri="{FF2B5EF4-FFF2-40B4-BE49-F238E27FC236}">
                <a16:creationId xmlns:a16="http://schemas.microsoft.com/office/drawing/2014/main" id="{3C5B9078-7934-4BE6-AFCA-F9C31287121C}"/>
              </a:ext>
            </a:extLst>
          </p:cNvPr>
          <p:cNvSpPr txBox="1"/>
          <p:nvPr/>
        </p:nvSpPr>
        <p:spPr>
          <a:xfrm>
            <a:off x="6279462" y="2484610"/>
            <a:ext cx="5748950" cy="2308324"/>
          </a:xfrm>
          <a:prstGeom prst="rect">
            <a:avLst/>
          </a:prstGeom>
          <a:noFill/>
        </p:spPr>
        <p:txBody>
          <a:bodyPr wrap="square" rtlCol="0">
            <a:spAutoFit/>
          </a:bodyPr>
          <a:lstStyle/>
          <a:p>
            <a:r>
              <a:rPr lang="en-US" b="1" u="sng" dirty="0"/>
              <a:t>Variances</a:t>
            </a:r>
            <a:endParaRPr lang="en-US" b="1" u="sng" dirty="0">
              <a:highlight>
                <a:srgbClr val="FFFF00"/>
              </a:highlight>
            </a:endParaRPr>
          </a:p>
          <a:p>
            <a:pPr marL="285750" indent="-285750">
              <a:buFont typeface="Arial" panose="020B0604020202020204" pitchFamily="34" charset="0"/>
              <a:buChar char="•"/>
            </a:pPr>
            <a:r>
              <a:rPr lang="en-US" dirty="0"/>
              <a:t>Certificated</a:t>
            </a:r>
          </a:p>
          <a:p>
            <a:pPr marL="742950" lvl="1" indent="-285750">
              <a:buFont typeface="Arial" panose="020B0604020202020204" pitchFamily="34" charset="0"/>
              <a:buChar char="•"/>
            </a:pPr>
            <a:r>
              <a:rPr lang="en-US" dirty="0"/>
              <a:t>Unfilled vacant positions &amp; Extra duty</a:t>
            </a:r>
          </a:p>
          <a:p>
            <a:pPr marL="285750" indent="-285750">
              <a:buFont typeface="Arial" panose="020B0604020202020204" pitchFamily="34" charset="0"/>
              <a:buChar char="•"/>
            </a:pPr>
            <a:r>
              <a:rPr lang="en-US" dirty="0"/>
              <a:t>Classified</a:t>
            </a:r>
          </a:p>
          <a:p>
            <a:pPr marL="742950" lvl="1" indent="-285750">
              <a:buFont typeface="Arial" panose="020B0604020202020204" pitchFamily="34" charset="0"/>
              <a:buChar char="•"/>
            </a:pPr>
            <a:r>
              <a:rPr lang="en-US" dirty="0"/>
              <a:t>Filled vacancies: Special Education &amp; Afterschool</a:t>
            </a:r>
          </a:p>
          <a:p>
            <a:pPr marL="285750" indent="-285750">
              <a:buFont typeface="Arial" panose="020B0604020202020204" pitchFamily="34" charset="0"/>
              <a:buChar char="•"/>
            </a:pPr>
            <a:r>
              <a:rPr lang="en-US" dirty="0"/>
              <a:t>Employee Benefits</a:t>
            </a:r>
          </a:p>
          <a:p>
            <a:pPr marL="742950" lvl="1" indent="-285750">
              <a:buFont typeface="Arial" panose="020B0604020202020204" pitchFamily="34" charset="0"/>
              <a:buChar char="•"/>
            </a:pPr>
            <a:r>
              <a:rPr lang="en-US" dirty="0"/>
              <a:t>Employer contribution rates: H&amp;W &amp; Retirement</a:t>
            </a:r>
          </a:p>
          <a:p>
            <a:pPr lvl="2"/>
            <a:endParaRPr lang="en-US" dirty="0"/>
          </a:p>
        </p:txBody>
      </p:sp>
      <p:sp>
        <p:nvSpPr>
          <p:cNvPr id="21" name="TextBox 20">
            <a:extLst>
              <a:ext uri="{FF2B5EF4-FFF2-40B4-BE49-F238E27FC236}">
                <a16:creationId xmlns:a16="http://schemas.microsoft.com/office/drawing/2014/main" id="{B738B718-8165-4A2B-A2AE-B1FE17339A20}"/>
              </a:ext>
            </a:extLst>
          </p:cNvPr>
          <p:cNvSpPr txBox="1"/>
          <p:nvPr/>
        </p:nvSpPr>
        <p:spPr>
          <a:xfrm>
            <a:off x="6279462" y="4479801"/>
            <a:ext cx="4882220" cy="2031325"/>
          </a:xfrm>
          <a:prstGeom prst="rect">
            <a:avLst/>
          </a:prstGeom>
          <a:noFill/>
        </p:spPr>
        <p:txBody>
          <a:bodyPr wrap="square" rtlCol="0">
            <a:spAutoFit/>
          </a:bodyPr>
          <a:lstStyle/>
          <a:p>
            <a:pPr marL="285750" indent="-285750">
              <a:buFont typeface="Arial" panose="020B0604020202020204" pitchFamily="34" charset="0"/>
              <a:buChar char="•"/>
            </a:pPr>
            <a:r>
              <a:rPr lang="en-US" dirty="0"/>
              <a:t>Supplies</a:t>
            </a:r>
          </a:p>
          <a:p>
            <a:pPr marL="742950" lvl="1" indent="-285750">
              <a:buFont typeface="Arial" panose="020B0604020202020204" pitchFamily="34" charset="0"/>
              <a:buChar char="•"/>
            </a:pPr>
            <a:r>
              <a:rPr lang="en-US" dirty="0"/>
              <a:t>Based on Prior Year Patterns</a:t>
            </a:r>
          </a:p>
          <a:p>
            <a:pPr marL="285750" indent="-285750">
              <a:buFont typeface="Arial" panose="020B0604020202020204" pitchFamily="34" charset="0"/>
              <a:buChar char="•"/>
            </a:pPr>
            <a:r>
              <a:rPr lang="en-US" dirty="0"/>
              <a:t>Services</a:t>
            </a:r>
          </a:p>
          <a:p>
            <a:pPr marL="742950" lvl="1" indent="-285750">
              <a:buFont typeface="Arial" panose="020B0604020202020204" pitchFamily="34" charset="0"/>
              <a:buChar char="•"/>
            </a:pPr>
            <a:r>
              <a:rPr lang="en-US" dirty="0"/>
              <a:t>Contracted staffing</a:t>
            </a:r>
          </a:p>
          <a:p>
            <a:pPr marL="742950" lvl="1" indent="-285750">
              <a:buFont typeface="Arial" panose="020B0604020202020204" pitchFamily="34" charset="0"/>
              <a:buChar char="•"/>
            </a:pPr>
            <a:r>
              <a:rPr lang="en-US" dirty="0"/>
              <a:t>Expanded learning projects</a:t>
            </a:r>
          </a:p>
          <a:p>
            <a:pPr marL="285750" indent="-285750">
              <a:buFont typeface="Arial" panose="020B0604020202020204" pitchFamily="34" charset="0"/>
              <a:buChar char="•"/>
            </a:pPr>
            <a:r>
              <a:rPr lang="en-US" dirty="0"/>
              <a:t>Capital Outlay</a:t>
            </a:r>
          </a:p>
          <a:p>
            <a:pPr marL="742950" lvl="1" indent="-285750">
              <a:buFont typeface="Arial" panose="020B0604020202020204" pitchFamily="34" charset="0"/>
              <a:buChar char="•"/>
            </a:pPr>
            <a:r>
              <a:rPr lang="en-US" dirty="0"/>
              <a:t>Expanded learning capital projects</a:t>
            </a:r>
          </a:p>
        </p:txBody>
      </p:sp>
    </p:spTree>
    <p:extLst>
      <p:ext uri="{BB962C8B-B14F-4D97-AF65-F5344CB8AC3E}">
        <p14:creationId xmlns:p14="http://schemas.microsoft.com/office/powerpoint/2010/main" val="3068316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C985DC-A2C5-484A-BC66-850A2FC5D29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22" name="Picture 21">
            <a:extLst>
              <a:ext uri="{FF2B5EF4-FFF2-40B4-BE49-F238E27FC236}">
                <a16:creationId xmlns:a16="http://schemas.microsoft.com/office/drawing/2014/main" id="{1F4838C6-B49E-4058-B396-CB02070D777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3" name="Picture 22">
            <a:extLst>
              <a:ext uri="{FF2B5EF4-FFF2-40B4-BE49-F238E27FC236}">
                <a16:creationId xmlns:a16="http://schemas.microsoft.com/office/drawing/2014/main" id="{0B13DA3D-5B9D-40FD-97A5-D3C4181173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4" name="Title 1">
            <a:extLst>
              <a:ext uri="{FF2B5EF4-FFF2-40B4-BE49-F238E27FC236}">
                <a16:creationId xmlns:a16="http://schemas.microsoft.com/office/drawing/2014/main" id="{2E8A2DBA-7670-4EDA-9DF6-DD817F22E24C}"/>
              </a:ext>
            </a:extLst>
          </p:cNvPr>
          <p:cNvSpPr>
            <a:spLocks noGrp="1"/>
          </p:cNvSpPr>
          <p:nvPr>
            <p:ph type="ctrTitle"/>
          </p:nvPr>
        </p:nvSpPr>
        <p:spPr>
          <a:xfrm rot="19056004">
            <a:off x="-84343" y="965012"/>
            <a:ext cx="2874042" cy="1032112"/>
          </a:xfrm>
        </p:spPr>
        <p:txBody>
          <a:bodyPr>
            <a:normAutofit fontScale="90000"/>
          </a:bodyPr>
          <a:lstStyle/>
          <a:p>
            <a:r>
              <a:rPr lang="en-US" sz="3600" dirty="0">
                <a:latin typeface="Cambria" panose="02040503050406030204" pitchFamily="18" charset="0"/>
                <a:ea typeface="Cambria" panose="02040503050406030204" pitchFamily="18" charset="0"/>
              </a:rPr>
              <a:t>Total Revenue &amp; Expenditures</a:t>
            </a:r>
          </a:p>
        </p:txBody>
      </p:sp>
      <p:cxnSp>
        <p:nvCxnSpPr>
          <p:cNvPr id="15" name="Straight Connector 14">
            <a:extLst>
              <a:ext uri="{FF2B5EF4-FFF2-40B4-BE49-F238E27FC236}">
                <a16:creationId xmlns:a16="http://schemas.microsoft.com/office/drawing/2014/main" id="{3AF0DBF1-5B5C-4124-BC20-5E8B678A9652}"/>
              </a:ext>
            </a:extLst>
          </p:cNvPr>
          <p:cNvCxnSpPr>
            <a:cxnSpLocks/>
          </p:cNvCxnSpPr>
          <p:nvPr/>
        </p:nvCxnSpPr>
        <p:spPr>
          <a:xfrm flipV="1">
            <a:off x="9071240" y="290634"/>
            <a:ext cx="0" cy="5679003"/>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17" name="TextBox 1">
            <a:extLst>
              <a:ext uri="{FF2B5EF4-FFF2-40B4-BE49-F238E27FC236}">
                <a16:creationId xmlns:a16="http://schemas.microsoft.com/office/drawing/2014/main" id="{DC9EB2C1-8D2E-4531-A807-5044ED9E39EE}"/>
              </a:ext>
            </a:extLst>
          </p:cNvPr>
          <p:cNvSpPr txBox="1"/>
          <p:nvPr/>
        </p:nvSpPr>
        <p:spPr>
          <a:xfrm>
            <a:off x="9071240" y="529210"/>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Projections</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
            <a:extLst>
              <a:ext uri="{FF2B5EF4-FFF2-40B4-BE49-F238E27FC236}">
                <a16:creationId xmlns:a16="http://schemas.microsoft.com/office/drawing/2014/main" id="{4D03F67B-E166-4E36-A971-C5701D785067}"/>
              </a:ext>
            </a:extLst>
          </p:cNvPr>
          <p:cNvSpPr txBox="1"/>
          <p:nvPr/>
        </p:nvSpPr>
        <p:spPr>
          <a:xfrm>
            <a:off x="8216601" y="527687"/>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 </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Actuals</a:t>
            </a:r>
          </a:p>
        </p:txBody>
      </p:sp>
      <p:graphicFrame>
        <p:nvGraphicFramePr>
          <p:cNvPr id="19" name="Chart 18">
            <a:extLst>
              <a:ext uri="{FF2B5EF4-FFF2-40B4-BE49-F238E27FC236}">
                <a16:creationId xmlns:a16="http://schemas.microsoft.com/office/drawing/2014/main" id="{FC216CDB-C909-4F17-A493-93737E426DD0}"/>
              </a:ext>
            </a:extLst>
          </p:cNvPr>
          <p:cNvGraphicFramePr>
            <a:graphicFrameLocks noGrp="1"/>
          </p:cNvGraphicFramePr>
          <p:nvPr>
            <p:extLst>
              <p:ext uri="{D42A27DB-BD31-4B8C-83A1-F6EECF244321}">
                <p14:modId xmlns:p14="http://schemas.microsoft.com/office/powerpoint/2010/main" val="1602828528"/>
              </p:ext>
            </p:extLst>
          </p:nvPr>
        </p:nvGraphicFramePr>
        <p:xfrm>
          <a:off x="2881600" y="290634"/>
          <a:ext cx="8662051" cy="627673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03811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18">
            <a:extLst>
              <a:ext uri="{FF2B5EF4-FFF2-40B4-BE49-F238E27FC236}">
                <a16:creationId xmlns:a16="http://schemas.microsoft.com/office/drawing/2014/main" id="{809C0A76-F9A2-48D4-A3A4-D90FDA8A9BA3}"/>
              </a:ext>
            </a:extLst>
          </p:cNvPr>
          <p:cNvGraphicFramePr>
            <a:graphicFrameLocks noGrp="1"/>
          </p:cNvGraphicFramePr>
          <p:nvPr>
            <p:extLst>
              <p:ext uri="{D42A27DB-BD31-4B8C-83A1-F6EECF244321}">
                <p14:modId xmlns:p14="http://schemas.microsoft.com/office/powerpoint/2010/main" val="823469428"/>
              </p:ext>
            </p:extLst>
          </p:nvPr>
        </p:nvGraphicFramePr>
        <p:xfrm>
          <a:off x="2617819" y="281842"/>
          <a:ext cx="8662051" cy="6276731"/>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35</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4"/>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Ending Fund Balance</a:t>
            </a:r>
          </a:p>
        </p:txBody>
      </p:sp>
      <p:cxnSp>
        <p:nvCxnSpPr>
          <p:cNvPr id="7" name="Straight Connector 6">
            <a:extLst>
              <a:ext uri="{FF2B5EF4-FFF2-40B4-BE49-F238E27FC236}">
                <a16:creationId xmlns:a16="http://schemas.microsoft.com/office/drawing/2014/main" id="{A29352F0-0139-41A4-83FB-466FC7A2111A}"/>
              </a:ext>
            </a:extLst>
          </p:cNvPr>
          <p:cNvCxnSpPr>
            <a:cxnSpLocks/>
          </p:cNvCxnSpPr>
          <p:nvPr/>
        </p:nvCxnSpPr>
        <p:spPr>
          <a:xfrm flipV="1">
            <a:off x="8384994" y="438150"/>
            <a:ext cx="0" cy="5552533"/>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20" name="TextBox 1">
            <a:extLst>
              <a:ext uri="{FF2B5EF4-FFF2-40B4-BE49-F238E27FC236}">
                <a16:creationId xmlns:a16="http://schemas.microsoft.com/office/drawing/2014/main" id="{1B7CD1A0-611C-4A93-82E7-B1CECAFD9795}"/>
              </a:ext>
            </a:extLst>
          </p:cNvPr>
          <p:cNvSpPr txBox="1"/>
          <p:nvPr/>
        </p:nvSpPr>
        <p:spPr>
          <a:xfrm>
            <a:off x="7591270" y="327928"/>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sp>
        <p:nvSpPr>
          <p:cNvPr id="21" name="TextBox 1">
            <a:extLst>
              <a:ext uri="{FF2B5EF4-FFF2-40B4-BE49-F238E27FC236}">
                <a16:creationId xmlns:a16="http://schemas.microsoft.com/office/drawing/2014/main" id="{6C015675-ECDC-4214-B398-2FCB3990F658}"/>
              </a:ext>
            </a:extLst>
          </p:cNvPr>
          <p:cNvSpPr txBox="1"/>
          <p:nvPr/>
        </p:nvSpPr>
        <p:spPr>
          <a:xfrm>
            <a:off x="8346894" y="327928"/>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a:t>
            </a:r>
            <a:r>
              <a:rPr lang="en-US" sz="1200" b="1" dirty="0">
                <a:sym typeface="Wingdings" panose="05000000000000000000" pitchFamily="2" charset="2"/>
              </a:rPr>
              <a:t></a:t>
            </a:r>
            <a:endParaRPr lang="en-US" sz="1200" b="1" dirty="0"/>
          </a:p>
        </p:txBody>
      </p:sp>
    </p:spTree>
    <p:extLst>
      <p:ext uri="{BB962C8B-B14F-4D97-AF65-F5344CB8AC3E}">
        <p14:creationId xmlns:p14="http://schemas.microsoft.com/office/powerpoint/2010/main" val="2706540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36</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Ending Fund Balance</a:t>
            </a:r>
          </a:p>
        </p:txBody>
      </p:sp>
      <p:graphicFrame>
        <p:nvGraphicFramePr>
          <p:cNvPr id="22" name="Chart 21">
            <a:extLst>
              <a:ext uri="{FF2B5EF4-FFF2-40B4-BE49-F238E27FC236}">
                <a16:creationId xmlns:a16="http://schemas.microsoft.com/office/drawing/2014/main" id="{9736A628-9BFC-4B60-AAC9-F910D7C208C5}"/>
              </a:ext>
            </a:extLst>
          </p:cNvPr>
          <p:cNvGraphicFramePr>
            <a:graphicFrameLocks noGrp="1"/>
          </p:cNvGraphicFramePr>
          <p:nvPr>
            <p:extLst>
              <p:ext uri="{D42A27DB-BD31-4B8C-83A1-F6EECF244321}">
                <p14:modId xmlns:p14="http://schemas.microsoft.com/office/powerpoint/2010/main" val="2223356993"/>
              </p:ext>
            </p:extLst>
          </p:nvPr>
        </p:nvGraphicFramePr>
        <p:xfrm>
          <a:off x="3038063" y="290634"/>
          <a:ext cx="8670192" cy="627673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31591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37</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3" name="Title 1">
            <a:extLst>
              <a:ext uri="{FF2B5EF4-FFF2-40B4-BE49-F238E27FC236}">
                <a16:creationId xmlns:a16="http://schemas.microsoft.com/office/drawing/2014/main" id="{2347884D-5762-44EE-8890-3D8E384AD364}"/>
              </a:ext>
            </a:extLst>
          </p:cNvPr>
          <p:cNvSpPr>
            <a:spLocks noGrp="1"/>
          </p:cNvSpPr>
          <p:nvPr>
            <p:ph type="ctrTitle"/>
          </p:nvPr>
        </p:nvSpPr>
        <p:spPr>
          <a:xfrm>
            <a:off x="742950" y="441325"/>
            <a:ext cx="10344150" cy="762000"/>
          </a:xfrm>
        </p:spPr>
        <p:txBody>
          <a:bodyPr>
            <a:normAutofit/>
          </a:bodyPr>
          <a:lstStyle/>
          <a:p>
            <a:r>
              <a:rPr lang="en-US" sz="4800" dirty="0">
                <a:latin typeface="Cambria" panose="02040503050406030204" pitchFamily="18" charset="0"/>
                <a:ea typeface="Cambria" panose="02040503050406030204" pitchFamily="18" charset="0"/>
              </a:rPr>
              <a:t>Next Steps</a:t>
            </a:r>
          </a:p>
        </p:txBody>
      </p:sp>
      <p:sp>
        <p:nvSpPr>
          <p:cNvPr id="2" name="TextBox 1">
            <a:extLst>
              <a:ext uri="{FF2B5EF4-FFF2-40B4-BE49-F238E27FC236}">
                <a16:creationId xmlns:a16="http://schemas.microsoft.com/office/drawing/2014/main" id="{97CE490F-4730-418D-9B0F-6C22FD974B17}"/>
              </a:ext>
            </a:extLst>
          </p:cNvPr>
          <p:cNvSpPr txBox="1"/>
          <p:nvPr/>
        </p:nvSpPr>
        <p:spPr>
          <a:xfrm>
            <a:off x="1774444" y="1416049"/>
            <a:ext cx="8281161"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t>May Revise</a:t>
            </a:r>
          </a:p>
          <a:p>
            <a:pPr marL="571500" indent="-571500">
              <a:buFont typeface="Arial" panose="020B0604020202020204" pitchFamily="34" charset="0"/>
              <a:buChar char="•"/>
            </a:pPr>
            <a:r>
              <a:rPr lang="en-US" sz="3600" dirty="0"/>
              <a:t>2024-2025 LCAP/Budget Development</a:t>
            </a:r>
          </a:p>
          <a:p>
            <a:pPr marL="571500" indent="-571500">
              <a:buFont typeface="Arial" panose="020B0604020202020204" pitchFamily="34" charset="0"/>
              <a:buChar char="•"/>
            </a:pPr>
            <a:r>
              <a:rPr lang="en-US" sz="3600" dirty="0"/>
              <a:t>Continued Budget Discussions</a:t>
            </a:r>
          </a:p>
        </p:txBody>
      </p:sp>
    </p:spTree>
    <p:extLst>
      <p:ext uri="{BB962C8B-B14F-4D97-AF65-F5344CB8AC3E}">
        <p14:creationId xmlns:p14="http://schemas.microsoft.com/office/powerpoint/2010/main" val="21210102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2" y="438150"/>
            <a:ext cx="3216550" cy="572376"/>
          </a:xfrm>
        </p:spPr>
        <p:txBody>
          <a:bodyPr>
            <a:normAutofit/>
          </a:bodyPr>
          <a:lstStyle/>
          <a:p>
            <a:r>
              <a:rPr lang="en-US" sz="3200" dirty="0">
                <a:latin typeface="Cambria" panose="02040503050406030204" pitchFamily="18" charset="0"/>
                <a:ea typeface="Cambria" panose="02040503050406030204" pitchFamily="18" charset="0"/>
              </a:rPr>
              <a:t>Budget Timeline</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38</a:t>
            </a:fld>
            <a:endParaRPr lang="en-US" dirty="0"/>
          </a:p>
        </p:txBody>
      </p:sp>
      <p:pic>
        <p:nvPicPr>
          <p:cNvPr id="6" name="Picture 5">
            <a:extLst>
              <a:ext uri="{FF2B5EF4-FFF2-40B4-BE49-F238E27FC236}">
                <a16:creationId xmlns:a16="http://schemas.microsoft.com/office/drawing/2014/main" id="{1EB47A52-2A14-401B-847E-2D40F29B2BAC}"/>
              </a:ext>
            </a:extLst>
          </p:cNvPr>
          <p:cNvPicPr>
            <a:picLocks noChangeAspect="1"/>
          </p:cNvPicPr>
          <p:nvPr/>
        </p:nvPicPr>
        <p:blipFill>
          <a:blip r:embed="rId3"/>
          <a:stretch>
            <a:fillRect/>
          </a:stretch>
        </p:blipFill>
        <p:spPr>
          <a:xfrm>
            <a:off x="309387" y="1023937"/>
            <a:ext cx="11609445" cy="5006635"/>
          </a:xfrm>
          <a:prstGeom prst="rect">
            <a:avLst/>
          </a:prstGeom>
        </p:spPr>
      </p:pic>
      <p:sp>
        <p:nvSpPr>
          <p:cNvPr id="3" name="Oval 2">
            <a:extLst>
              <a:ext uri="{FF2B5EF4-FFF2-40B4-BE49-F238E27FC236}">
                <a16:creationId xmlns:a16="http://schemas.microsoft.com/office/drawing/2014/main" id="{60F446F4-3C1C-4753-A9AF-CF10D6FF924D}"/>
              </a:ext>
            </a:extLst>
          </p:cNvPr>
          <p:cNvSpPr/>
          <p:nvPr/>
        </p:nvSpPr>
        <p:spPr>
          <a:xfrm>
            <a:off x="7250259" y="3778818"/>
            <a:ext cx="416633" cy="1779227"/>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6B4363A4-0742-447F-8F38-05D4CA6F6061}"/>
              </a:ext>
            </a:extLst>
          </p:cNvPr>
          <p:cNvSpPr/>
          <p:nvPr/>
        </p:nvSpPr>
        <p:spPr>
          <a:xfrm>
            <a:off x="7833484" y="3657600"/>
            <a:ext cx="668678" cy="2540977"/>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791FB0AD-7630-40CA-B032-10947A492C6B}"/>
              </a:ext>
            </a:extLst>
          </p:cNvPr>
          <p:cNvSpPr/>
          <p:nvPr/>
        </p:nvSpPr>
        <p:spPr>
          <a:xfrm>
            <a:off x="8032775" y="1279545"/>
            <a:ext cx="416633" cy="1920855"/>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75462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E98F267-B4DD-4DAA-B944-19B979CC7DC0}"/>
              </a:ext>
            </a:extLst>
          </p:cNvPr>
          <p:cNvPicPr>
            <a:picLocks noChangeAspect="1"/>
          </p:cNvPicPr>
          <p:nvPr/>
        </p:nvPicPr>
        <p:blipFill>
          <a:blip r:embed="rId3"/>
          <a:stretch>
            <a:fillRect/>
          </a:stretch>
        </p:blipFill>
        <p:spPr>
          <a:xfrm>
            <a:off x="267442" y="1084232"/>
            <a:ext cx="11440006" cy="5050797"/>
          </a:xfrm>
          <a:prstGeom prst="rect">
            <a:avLst/>
          </a:prstGeom>
        </p:spPr>
      </p:pic>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1" y="438150"/>
            <a:ext cx="3551761" cy="572376"/>
          </a:xfrm>
        </p:spPr>
        <p:txBody>
          <a:bodyPr>
            <a:normAutofit/>
          </a:bodyPr>
          <a:lstStyle/>
          <a:p>
            <a:r>
              <a:rPr lang="en-US" sz="3200" dirty="0">
                <a:latin typeface="Cambria" panose="02040503050406030204" pitchFamily="18" charset="0"/>
                <a:ea typeface="Cambria" panose="02040503050406030204" pitchFamily="18" charset="0"/>
              </a:rPr>
              <a:t>Budget Discussions</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39</a:t>
            </a:fld>
            <a:endParaRPr lang="en-US" dirty="0"/>
          </a:p>
        </p:txBody>
      </p:sp>
      <p:sp>
        <p:nvSpPr>
          <p:cNvPr id="13" name="Oval 12">
            <a:extLst>
              <a:ext uri="{FF2B5EF4-FFF2-40B4-BE49-F238E27FC236}">
                <a16:creationId xmlns:a16="http://schemas.microsoft.com/office/drawing/2014/main" id="{133986A0-CC95-4594-9AEF-AEFA4BBE123B}"/>
              </a:ext>
            </a:extLst>
          </p:cNvPr>
          <p:cNvSpPr/>
          <p:nvPr/>
        </p:nvSpPr>
        <p:spPr>
          <a:xfrm>
            <a:off x="5908432" y="1230190"/>
            <a:ext cx="1336430" cy="2495550"/>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3274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C985DC-A2C5-484A-BC66-850A2FC5D29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Interim Budget Reports</a:t>
            </a:r>
          </a:p>
        </p:txBody>
      </p:sp>
      <p:sp>
        <p:nvSpPr>
          <p:cNvPr id="19" name="Rectangle 18">
            <a:extLst>
              <a:ext uri="{FF2B5EF4-FFF2-40B4-BE49-F238E27FC236}">
                <a16:creationId xmlns:a16="http://schemas.microsoft.com/office/drawing/2014/main" id="{B30A7735-47F6-4495-8475-59EC1F0D5E5D}"/>
              </a:ext>
            </a:extLst>
          </p:cNvPr>
          <p:cNvSpPr/>
          <p:nvPr/>
        </p:nvSpPr>
        <p:spPr>
          <a:xfrm>
            <a:off x="3051313" y="1415723"/>
            <a:ext cx="8412791" cy="4026552"/>
          </a:xfrm>
          <a:prstGeom prst="rect">
            <a:avLst/>
          </a:prstGeom>
        </p:spPr>
        <p:txBody>
          <a:bodyPr wrap="square">
            <a:spAutoFit/>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Positive Certification</a:t>
            </a:r>
          </a:p>
          <a:p>
            <a:pPr marL="742950" marR="0" lvl="1" indent="-2857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District </a:t>
            </a:r>
            <a:r>
              <a:rPr kumimoji="0" lang="en-US"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WILL</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meet its financial obligations for the current and two subsequent fiscal years.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Qualified Certification</a:t>
            </a:r>
          </a:p>
          <a:p>
            <a:pPr marL="742950" marR="0" lvl="1" indent="-2857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District </a:t>
            </a:r>
            <a:r>
              <a:rPr kumimoji="0" lang="en-US"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MAY NOT</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meet its financial obligations for the current or two subsequent fiscal years.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Negative Certification</a:t>
            </a:r>
          </a:p>
          <a:p>
            <a:pPr marL="742950" marR="0" lvl="1" indent="-2857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District </a:t>
            </a:r>
            <a:r>
              <a:rPr kumimoji="0" lang="en-US"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WILL BE UNABLE</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to meet its financial obligations for the remainder of the current year or for the subsequent fiscal year.</a:t>
            </a:r>
          </a:p>
        </p:txBody>
      </p:sp>
    </p:spTree>
    <p:extLst>
      <p:ext uri="{BB962C8B-B14F-4D97-AF65-F5344CB8AC3E}">
        <p14:creationId xmlns:p14="http://schemas.microsoft.com/office/powerpoint/2010/main" val="33401084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E4FF5C-FB59-4CAB-B2FF-C433E41F62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89" y="685794"/>
            <a:ext cx="5486411" cy="5486411"/>
          </a:xfrm>
          <a:prstGeom prst="rect">
            <a:avLst/>
          </a:prstGeom>
        </p:spPr>
      </p:pic>
      <p:sp>
        <p:nvSpPr>
          <p:cNvPr id="6" name="TextBox 5">
            <a:extLst>
              <a:ext uri="{FF2B5EF4-FFF2-40B4-BE49-F238E27FC236}">
                <a16:creationId xmlns:a16="http://schemas.microsoft.com/office/drawing/2014/main" id="{FD54EF24-C804-4026-B92F-DB37DE49FFC1}"/>
              </a:ext>
            </a:extLst>
          </p:cNvPr>
          <p:cNvSpPr txBox="1"/>
          <p:nvPr/>
        </p:nvSpPr>
        <p:spPr>
          <a:xfrm>
            <a:off x="6820728" y="550812"/>
            <a:ext cx="5038725" cy="1200329"/>
          </a:xfrm>
          <a:prstGeom prst="rect">
            <a:avLst/>
          </a:prstGeom>
          <a:noFill/>
        </p:spPr>
        <p:txBody>
          <a:bodyPr wrap="square" rtlCol="0">
            <a:spAutoFit/>
          </a:bodyPr>
          <a:lstStyle/>
          <a:p>
            <a:pPr algn="r"/>
            <a:r>
              <a:rPr lang="en-US" sz="7200" dirty="0"/>
              <a:t>Thank you!</a:t>
            </a:r>
          </a:p>
        </p:txBody>
      </p:sp>
      <p:sp>
        <p:nvSpPr>
          <p:cNvPr id="4" name="Slide Number Placeholder 3">
            <a:extLst>
              <a:ext uri="{FF2B5EF4-FFF2-40B4-BE49-F238E27FC236}">
                <a16:creationId xmlns:a16="http://schemas.microsoft.com/office/drawing/2014/main" id="{2A9B1FB0-5070-423F-817B-8B23C0A15079}"/>
              </a:ext>
            </a:extLst>
          </p:cNvPr>
          <p:cNvSpPr>
            <a:spLocks noGrp="1"/>
          </p:cNvSpPr>
          <p:nvPr>
            <p:ph type="sldNum" sz="quarter" idx="12"/>
          </p:nvPr>
        </p:nvSpPr>
        <p:spPr>
          <a:xfrm>
            <a:off x="9022574" y="6356350"/>
            <a:ext cx="2743200" cy="365125"/>
          </a:xfrm>
        </p:spPr>
        <p:txBody>
          <a:bodyPr/>
          <a:lstStyle/>
          <a:p>
            <a:fld id="{79C985DC-A2C5-484A-BC66-850A2FC5D29C}" type="slidenum">
              <a:rPr lang="en-US" smtClean="0"/>
              <a:t>40</a:t>
            </a:fld>
            <a:endParaRPr lang="en-US"/>
          </a:p>
        </p:txBody>
      </p:sp>
      <p:sp>
        <p:nvSpPr>
          <p:cNvPr id="7" name="TextBox 6">
            <a:extLst>
              <a:ext uri="{FF2B5EF4-FFF2-40B4-BE49-F238E27FC236}">
                <a16:creationId xmlns:a16="http://schemas.microsoft.com/office/drawing/2014/main" id="{AC602BB9-A1FD-4634-9852-BDDADB18EECA}"/>
              </a:ext>
            </a:extLst>
          </p:cNvPr>
          <p:cNvSpPr txBox="1"/>
          <p:nvPr/>
        </p:nvSpPr>
        <p:spPr>
          <a:xfrm>
            <a:off x="6954078" y="4860746"/>
            <a:ext cx="5038725" cy="1200329"/>
          </a:xfrm>
          <a:prstGeom prst="rect">
            <a:avLst/>
          </a:prstGeom>
          <a:noFill/>
        </p:spPr>
        <p:txBody>
          <a:bodyPr wrap="square" rtlCol="0">
            <a:spAutoFit/>
          </a:bodyPr>
          <a:lstStyle/>
          <a:p>
            <a:pPr algn="r"/>
            <a:r>
              <a:rPr lang="en-US" sz="7200" dirty="0"/>
              <a:t>Questions?</a:t>
            </a:r>
          </a:p>
        </p:txBody>
      </p:sp>
    </p:spTree>
    <p:extLst>
      <p:ext uri="{BB962C8B-B14F-4D97-AF65-F5344CB8AC3E}">
        <p14:creationId xmlns:p14="http://schemas.microsoft.com/office/powerpoint/2010/main" val="2095414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C985DC-A2C5-484A-BC66-850A2FC5D29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Interim Budget Reports</a:t>
            </a:r>
          </a:p>
        </p:txBody>
      </p:sp>
      <p:sp>
        <p:nvSpPr>
          <p:cNvPr id="19" name="Rectangle 18">
            <a:extLst>
              <a:ext uri="{FF2B5EF4-FFF2-40B4-BE49-F238E27FC236}">
                <a16:creationId xmlns:a16="http://schemas.microsoft.com/office/drawing/2014/main" id="{B30A7735-47F6-4495-8475-59EC1F0D5E5D}"/>
              </a:ext>
            </a:extLst>
          </p:cNvPr>
          <p:cNvSpPr/>
          <p:nvPr/>
        </p:nvSpPr>
        <p:spPr>
          <a:xfrm>
            <a:off x="3051313" y="1415723"/>
            <a:ext cx="8412791" cy="4026552"/>
          </a:xfrm>
          <a:prstGeom prst="rect">
            <a:avLst/>
          </a:prstGeom>
        </p:spPr>
        <p:txBody>
          <a:bodyPr wrap="square">
            <a:spAutoFit/>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400" b="0"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Positive Certification</a:t>
            </a:r>
          </a:p>
          <a:p>
            <a:pPr marL="742950" marR="0" lvl="1" indent="-2857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The District </a:t>
            </a:r>
            <a:r>
              <a:rPr kumimoji="0" lang="en-US" sz="2400" b="1"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WILL</a:t>
            </a:r>
            <a:r>
              <a:rPr kumimoji="0" lang="en-US" sz="2400" b="0"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 meet its financial obligations for the current and two subsequent fiscal years.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Qualified Certification</a:t>
            </a:r>
          </a:p>
          <a:p>
            <a:pPr marL="742950" marR="0" lvl="1" indent="-2857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District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MAY NOT</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meet its financial obligations for the current or two subsequent fiscal years.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Negative Certification</a:t>
            </a:r>
          </a:p>
          <a:p>
            <a:pPr marL="742950" marR="0" lvl="1" indent="-2857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District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WILL BE UNABLE</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to meet its financial obligations for the remainder of the current year or for the subsequent fiscal year.</a:t>
            </a:r>
          </a:p>
        </p:txBody>
      </p:sp>
    </p:spTree>
    <p:extLst>
      <p:ext uri="{BB962C8B-B14F-4D97-AF65-F5344CB8AC3E}">
        <p14:creationId xmlns:p14="http://schemas.microsoft.com/office/powerpoint/2010/main" val="1095079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6</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Ending Fund Balance</a:t>
            </a:r>
          </a:p>
        </p:txBody>
      </p:sp>
      <p:cxnSp>
        <p:nvCxnSpPr>
          <p:cNvPr id="20" name="Straight Connector 19">
            <a:extLst>
              <a:ext uri="{FF2B5EF4-FFF2-40B4-BE49-F238E27FC236}">
                <a16:creationId xmlns:a16="http://schemas.microsoft.com/office/drawing/2014/main" id="{E233F113-C985-4305-BD8B-CEB48FC4640E}"/>
              </a:ext>
            </a:extLst>
          </p:cNvPr>
          <p:cNvCxnSpPr>
            <a:cxnSpLocks/>
          </p:cNvCxnSpPr>
          <p:nvPr/>
        </p:nvCxnSpPr>
        <p:spPr>
          <a:xfrm flipV="1">
            <a:off x="8565969" y="440294"/>
            <a:ext cx="0" cy="5755832"/>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21" name="TextBox 1">
            <a:extLst>
              <a:ext uri="{FF2B5EF4-FFF2-40B4-BE49-F238E27FC236}">
                <a16:creationId xmlns:a16="http://schemas.microsoft.com/office/drawing/2014/main" id="{D7D667D7-D632-421A-A6C7-3C0DC88E7843}"/>
              </a:ext>
            </a:extLst>
          </p:cNvPr>
          <p:cNvSpPr txBox="1"/>
          <p:nvPr/>
        </p:nvSpPr>
        <p:spPr>
          <a:xfrm>
            <a:off x="7721949" y="556140"/>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sp>
        <p:nvSpPr>
          <p:cNvPr id="22" name="TextBox 1">
            <a:extLst>
              <a:ext uri="{FF2B5EF4-FFF2-40B4-BE49-F238E27FC236}">
                <a16:creationId xmlns:a16="http://schemas.microsoft.com/office/drawing/2014/main" id="{8B197468-DF9E-4C5B-90CF-34ACBDC010AE}"/>
              </a:ext>
            </a:extLst>
          </p:cNvPr>
          <p:cNvSpPr txBox="1"/>
          <p:nvPr/>
        </p:nvSpPr>
        <p:spPr>
          <a:xfrm>
            <a:off x="8615212" y="556140"/>
            <a:ext cx="1752071"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 </a:t>
            </a:r>
            <a:r>
              <a:rPr lang="en-US" sz="1200" b="1" dirty="0">
                <a:sym typeface="Wingdings" panose="05000000000000000000" pitchFamily="2" charset="2"/>
              </a:rPr>
              <a:t></a:t>
            </a:r>
            <a:endParaRPr lang="en-US" sz="1200" b="1" dirty="0"/>
          </a:p>
        </p:txBody>
      </p:sp>
      <p:graphicFrame>
        <p:nvGraphicFramePr>
          <p:cNvPr id="19" name="Chart 18">
            <a:extLst>
              <a:ext uri="{FF2B5EF4-FFF2-40B4-BE49-F238E27FC236}">
                <a16:creationId xmlns:a16="http://schemas.microsoft.com/office/drawing/2014/main" id="{6110E781-B96F-4C12-8643-DFFB1D1B4E84}"/>
              </a:ext>
            </a:extLst>
          </p:cNvPr>
          <p:cNvGraphicFramePr>
            <a:graphicFrameLocks noGrp="1"/>
          </p:cNvGraphicFramePr>
          <p:nvPr>
            <p:extLst>
              <p:ext uri="{D42A27DB-BD31-4B8C-83A1-F6EECF244321}">
                <p14:modId xmlns:p14="http://schemas.microsoft.com/office/powerpoint/2010/main" val="2787954722"/>
              </p:ext>
            </p:extLst>
          </p:nvPr>
        </p:nvGraphicFramePr>
        <p:xfrm>
          <a:off x="2441979" y="290634"/>
          <a:ext cx="9434334" cy="627673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373057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7</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29002" y="1042114"/>
            <a:ext cx="2734152" cy="974487"/>
          </a:xfrm>
        </p:spPr>
        <p:txBody>
          <a:bodyPr>
            <a:normAutofit fontScale="90000"/>
          </a:bodyPr>
          <a:lstStyle/>
          <a:p>
            <a:r>
              <a:rPr lang="en-US" sz="3600" dirty="0"/>
              <a:t>Official Assumptions</a:t>
            </a:r>
            <a:endParaRPr lang="en-US" sz="3600" dirty="0">
              <a:latin typeface="Cambria" panose="02040503050406030204" pitchFamily="18" charset="0"/>
              <a:ea typeface="Cambria" panose="02040503050406030204" pitchFamily="18" charset="0"/>
            </a:endParaRPr>
          </a:p>
        </p:txBody>
      </p:sp>
      <p:sp>
        <p:nvSpPr>
          <p:cNvPr id="21" name="TextBox 20">
            <a:extLst>
              <a:ext uri="{FF2B5EF4-FFF2-40B4-BE49-F238E27FC236}">
                <a16:creationId xmlns:a16="http://schemas.microsoft.com/office/drawing/2014/main" id="{8E0145A3-2E78-4C32-ADDF-A79C5BF58175}"/>
              </a:ext>
            </a:extLst>
          </p:cNvPr>
          <p:cNvSpPr txBox="1"/>
          <p:nvPr/>
        </p:nvSpPr>
        <p:spPr>
          <a:xfrm>
            <a:off x="2754247" y="4113032"/>
            <a:ext cx="6378866" cy="1754326"/>
          </a:xfrm>
          <a:prstGeom prst="rect">
            <a:avLst/>
          </a:prstGeom>
          <a:noFill/>
        </p:spPr>
        <p:txBody>
          <a:bodyPr wrap="square" rtlCol="0">
            <a:spAutoFit/>
          </a:bodyPr>
          <a:lstStyle/>
          <a:p>
            <a:pPr marL="285750" indent="-285750">
              <a:buFont typeface="Arial" panose="020B0604020202020204" pitchFamily="34" charset="0"/>
              <a:buChar char="•"/>
            </a:pPr>
            <a:r>
              <a:rPr lang="en-US" dirty="0"/>
              <a:t>COLA</a:t>
            </a:r>
          </a:p>
          <a:p>
            <a:pPr marL="742950" lvl="1" indent="-285750">
              <a:buFont typeface="Arial" panose="020B0604020202020204" pitchFamily="34" charset="0"/>
              <a:buChar char="•"/>
            </a:pPr>
            <a:r>
              <a:rPr lang="en-US" dirty="0"/>
              <a:t>Decreases in percentages since first interim</a:t>
            </a:r>
          </a:p>
          <a:p>
            <a:pPr marL="285750" indent="-285750">
              <a:buFont typeface="Arial" panose="020B0604020202020204" pitchFamily="34" charset="0"/>
              <a:buChar char="•"/>
            </a:pPr>
            <a:r>
              <a:rPr lang="en-US" dirty="0"/>
              <a:t>ADA</a:t>
            </a:r>
          </a:p>
          <a:p>
            <a:pPr marL="742950" lvl="1" indent="-285750">
              <a:buFont typeface="Arial" panose="020B0604020202020204" pitchFamily="34" charset="0"/>
              <a:buChar char="•"/>
            </a:pPr>
            <a:r>
              <a:rPr lang="en-US" dirty="0"/>
              <a:t>Increases in UPP and attendance factor</a:t>
            </a:r>
          </a:p>
          <a:p>
            <a:pPr marL="285750" indent="-285750">
              <a:buFont typeface="Arial" panose="020B0604020202020204" pitchFamily="34" charset="0"/>
              <a:buChar char="•"/>
            </a:pPr>
            <a:r>
              <a:rPr lang="en-US" dirty="0"/>
              <a:t>PERS</a:t>
            </a:r>
          </a:p>
          <a:p>
            <a:pPr marL="742950" lvl="1" indent="-285750">
              <a:buFont typeface="Arial" panose="020B0604020202020204" pitchFamily="34" charset="0"/>
              <a:buChar char="•"/>
            </a:pPr>
            <a:r>
              <a:rPr lang="en-US" dirty="0"/>
              <a:t>Incremental increases since first interim</a:t>
            </a:r>
            <a:endParaRPr lang="en-US" dirty="0">
              <a:solidFill>
                <a:srgbClr val="FF0000"/>
              </a:solidFill>
            </a:endParaRPr>
          </a:p>
        </p:txBody>
      </p:sp>
      <p:pic>
        <p:nvPicPr>
          <p:cNvPr id="14" name="Picture 13">
            <a:extLst>
              <a:ext uri="{FF2B5EF4-FFF2-40B4-BE49-F238E27FC236}">
                <a16:creationId xmlns:a16="http://schemas.microsoft.com/office/drawing/2014/main" id="{FA4012B2-2ACE-419A-9D30-1BD39C0FB4F9}"/>
              </a:ext>
            </a:extLst>
          </p:cNvPr>
          <p:cNvPicPr>
            <a:picLocks noChangeAspect="1"/>
          </p:cNvPicPr>
          <p:nvPr/>
        </p:nvPicPr>
        <p:blipFill>
          <a:blip r:embed="rId5"/>
          <a:stretch>
            <a:fillRect/>
          </a:stretch>
        </p:blipFill>
        <p:spPr>
          <a:xfrm>
            <a:off x="2828132" y="488310"/>
            <a:ext cx="8652379" cy="3133488"/>
          </a:xfrm>
          <a:prstGeom prst="rect">
            <a:avLst/>
          </a:prstGeom>
        </p:spPr>
      </p:pic>
    </p:spTree>
    <p:extLst>
      <p:ext uri="{BB962C8B-B14F-4D97-AF65-F5344CB8AC3E}">
        <p14:creationId xmlns:p14="http://schemas.microsoft.com/office/powerpoint/2010/main" val="2296720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8</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pic>
        <p:nvPicPr>
          <p:cNvPr id="15" name="Picture 14">
            <a:extLst>
              <a:ext uri="{FF2B5EF4-FFF2-40B4-BE49-F238E27FC236}">
                <a16:creationId xmlns:a16="http://schemas.microsoft.com/office/drawing/2014/main" id="{2B86AA30-79A1-471F-AB72-2457E3E0B823}"/>
              </a:ext>
            </a:extLst>
          </p:cNvPr>
          <p:cNvPicPr>
            <a:picLocks noChangeAspect="1"/>
          </p:cNvPicPr>
          <p:nvPr/>
        </p:nvPicPr>
        <p:blipFill>
          <a:blip r:embed="rId5"/>
          <a:stretch>
            <a:fillRect/>
          </a:stretch>
        </p:blipFill>
        <p:spPr>
          <a:xfrm>
            <a:off x="3145577" y="417129"/>
            <a:ext cx="8295752" cy="6023741"/>
          </a:xfrm>
          <a:prstGeom prst="rect">
            <a:avLst/>
          </a:prstGeom>
        </p:spPr>
      </p:pic>
      <p:sp>
        <p:nvSpPr>
          <p:cNvPr id="16" name="TextBox 15">
            <a:extLst>
              <a:ext uri="{FF2B5EF4-FFF2-40B4-BE49-F238E27FC236}">
                <a16:creationId xmlns:a16="http://schemas.microsoft.com/office/drawing/2014/main" id="{13B868C2-4A51-4ABF-916E-0B43754CD3F9}"/>
              </a:ext>
            </a:extLst>
          </p:cNvPr>
          <p:cNvSpPr txBox="1"/>
          <p:nvPr/>
        </p:nvSpPr>
        <p:spPr>
          <a:xfrm>
            <a:off x="7526216" y="452139"/>
            <a:ext cx="3915114" cy="1077218"/>
          </a:xfrm>
          <a:prstGeom prst="rect">
            <a:avLst/>
          </a:prstGeom>
          <a:noFill/>
        </p:spPr>
        <p:txBody>
          <a:bodyPr wrap="square" rtlCol="0">
            <a:spAutoFit/>
          </a:bodyPr>
          <a:lstStyle/>
          <a:p>
            <a:r>
              <a:rPr lang="en-US" sz="1600" u="sng" dirty="0"/>
              <a:t>Sources</a:t>
            </a:r>
          </a:p>
          <a:p>
            <a:r>
              <a:rPr lang="en-US" sz="1600" dirty="0"/>
              <a:t>2013-2014 –&gt; 2022-23: CDE </a:t>
            </a:r>
            <a:r>
              <a:rPr lang="en-US" sz="1600" dirty="0" err="1"/>
              <a:t>DataQuest</a:t>
            </a:r>
            <a:endParaRPr lang="en-US" sz="1600" dirty="0"/>
          </a:p>
          <a:p>
            <a:r>
              <a:rPr lang="en-US" sz="1600" dirty="0"/>
              <a:t>2023-2024: Uncertified CALPADS Submission</a:t>
            </a:r>
          </a:p>
          <a:p>
            <a:r>
              <a:rPr lang="en-US" sz="1600" dirty="0"/>
              <a:t>Includes ALA</a:t>
            </a:r>
          </a:p>
        </p:txBody>
      </p:sp>
      <p:sp>
        <p:nvSpPr>
          <p:cNvPr id="19" name="Title 1">
            <a:extLst>
              <a:ext uri="{FF2B5EF4-FFF2-40B4-BE49-F238E27FC236}">
                <a16:creationId xmlns:a16="http://schemas.microsoft.com/office/drawing/2014/main" id="{E7B523E6-AA58-4562-847F-99EEF294E9A7}"/>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spTree>
    <p:extLst>
      <p:ext uri="{BB962C8B-B14F-4D97-AF65-F5344CB8AC3E}">
        <p14:creationId xmlns:p14="http://schemas.microsoft.com/office/powerpoint/2010/main" val="2509874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9</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9" name="Chart 18">
            <a:extLst>
              <a:ext uri="{FF2B5EF4-FFF2-40B4-BE49-F238E27FC236}">
                <a16:creationId xmlns:a16="http://schemas.microsoft.com/office/drawing/2014/main" id="{438FC334-C01F-41F2-BEB1-4F5132D26D8A}"/>
              </a:ext>
            </a:extLst>
          </p:cNvPr>
          <p:cNvGraphicFramePr>
            <a:graphicFrameLocks noGrp="1"/>
          </p:cNvGraphicFramePr>
          <p:nvPr>
            <p:extLst>
              <p:ext uri="{D42A27DB-BD31-4B8C-83A1-F6EECF244321}">
                <p14:modId xmlns:p14="http://schemas.microsoft.com/office/powerpoint/2010/main" val="491752437"/>
              </p:ext>
            </p:extLst>
          </p:nvPr>
        </p:nvGraphicFramePr>
        <p:xfrm>
          <a:off x="2950351" y="293336"/>
          <a:ext cx="8665221" cy="627132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82935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34760</TotalTime>
  <Words>1891</Words>
  <Application>Microsoft Office PowerPoint</Application>
  <PresentationFormat>Widescreen</PresentationFormat>
  <Paragraphs>408</Paragraphs>
  <Slides>40</Slides>
  <Notes>40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Calibri</vt:lpstr>
      <vt:lpstr>Calibri Light</vt:lpstr>
      <vt:lpstr>Cambria</vt:lpstr>
      <vt:lpstr>Courier New</vt:lpstr>
      <vt:lpstr>Symbol</vt:lpstr>
      <vt:lpstr>Times New Roman</vt:lpstr>
      <vt:lpstr>Wingdings</vt:lpstr>
      <vt:lpstr>Office Theme</vt:lpstr>
      <vt:lpstr>Santa Ana Unified School District 2023-2024 Second Interim Report</vt:lpstr>
      <vt:lpstr>Budget Timeline</vt:lpstr>
      <vt:lpstr>Budget Timeline</vt:lpstr>
      <vt:lpstr>Interim Budget Reports</vt:lpstr>
      <vt:lpstr>Interim Budget Reports</vt:lpstr>
      <vt:lpstr>Ending Fund Balance</vt:lpstr>
      <vt:lpstr>Official Assumptions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Revenue</vt:lpstr>
      <vt:lpstr>Revenue</vt:lpstr>
      <vt:lpstr>LCFF Revenue</vt:lpstr>
      <vt:lpstr>Revenue</vt:lpstr>
      <vt:lpstr>COVID Relief Grant Funds</vt:lpstr>
      <vt:lpstr>COVID Relief Grant Funds</vt:lpstr>
      <vt:lpstr>COVID Relief Grant Funds</vt:lpstr>
      <vt:lpstr>COVID Relief Grant Funds</vt:lpstr>
      <vt:lpstr>PowerPoint Presentation</vt:lpstr>
      <vt:lpstr>PowerPoint Presentation</vt:lpstr>
      <vt:lpstr>PowerPoint Presentation</vt:lpstr>
      <vt:lpstr>Salaries &amp; Benefits</vt:lpstr>
      <vt:lpstr>Salaries &amp; Benefits</vt:lpstr>
      <vt:lpstr>Supplies, Services, &amp; Capital Outlay</vt:lpstr>
      <vt:lpstr>Supplies, Services, &amp; Capital Outlay</vt:lpstr>
      <vt:lpstr>PowerPoint Presentation</vt:lpstr>
      <vt:lpstr>Total Revenue &amp; Expenditures</vt:lpstr>
      <vt:lpstr>Total Revenue &amp; Expenditures</vt:lpstr>
      <vt:lpstr>Ending Fund Balance</vt:lpstr>
      <vt:lpstr>Ending Fund Balance</vt:lpstr>
      <vt:lpstr>Next Steps</vt:lpstr>
      <vt:lpstr>Budget Timeline</vt:lpstr>
      <vt:lpstr>Budget Discussions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Ana Unified School District Proposed 2023-24 Budget</dc:title>
  <dc:creator>Ron.Hacker@SAUSD.US</dc:creator>
  <cp:lastModifiedBy>Hacker, Ron</cp:lastModifiedBy>
  <cp:revision>306</cp:revision>
  <cp:lastPrinted>2024-03-12T15:51:05Z</cp:lastPrinted>
  <dcterms:created xsi:type="dcterms:W3CDTF">2022-06-03T20:56:57Z</dcterms:created>
  <dcterms:modified xsi:type="dcterms:W3CDTF">2024-03-12T15:57:42Z</dcterms:modified>
</cp:coreProperties>
</file>